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748" autoAdjust="0"/>
  </p:normalViewPr>
  <p:slideViewPr>
    <p:cSldViewPr>
      <p:cViewPr>
        <p:scale>
          <a:sx n="40" d="100"/>
          <a:sy n="40" d="100"/>
        </p:scale>
        <p:origin x="-2034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DF3BF-C41D-47B2-B577-025DECA94F7F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18997-B110-45D6-A9A4-D688C4849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fish,</a:t>
            </a:r>
            <a:r>
              <a:rPr lang="en-US" baseline="0" dirty="0" smtClean="0"/>
              <a:t> or any protein, </a:t>
            </a:r>
            <a:r>
              <a:rPr lang="en-US" dirty="0" smtClean="0"/>
              <a:t>is being digested</a:t>
            </a:r>
            <a:r>
              <a:rPr lang="en-US" baseline="0" dirty="0" smtClean="0"/>
              <a:t> and broken down, what is it turned in to?  Amino acid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18997-B110-45D6-A9A4-D688C48497C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18997-B110-45D6-A9A4-D688C48497C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are the lipids</a:t>
            </a:r>
            <a:r>
              <a:rPr lang="en-US" baseline="0" dirty="0" smtClean="0"/>
              <a:t> that are found in milk broken down in your body during digestion?  They are broken down into fatty acids.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18997-B110-45D6-A9A4-D688C48497C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pasta become</a:t>
            </a:r>
            <a:r>
              <a:rPr lang="en-US" baseline="0" dirty="0" smtClean="0"/>
              <a:t> as it is broken down in your body during digestion?  Simple sugars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18997-B110-45D6-A9A4-D688C48497C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should ask to see the nutritional</a:t>
            </a:r>
            <a:r>
              <a:rPr lang="en-US" baseline="0" dirty="0" smtClean="0"/>
              <a:t> label for a baked potato to understand the composition of the baked potato.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18997-B110-45D6-A9A4-D688C48497C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 this baked potato</a:t>
            </a:r>
            <a:r>
              <a:rPr lang="en-US" baseline="0" dirty="0" smtClean="0"/>
              <a:t> contain more lipids, carbohydrates, or proteins?  </a:t>
            </a:r>
            <a:r>
              <a:rPr lang="en-US" b="1" baseline="0" dirty="0" smtClean="0"/>
              <a:t>Carbohydrates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Which large molecule will yield simple sugars? </a:t>
            </a:r>
            <a:r>
              <a:rPr lang="en-US" b="1" baseline="0" dirty="0" smtClean="0"/>
              <a:t>Carbohydrates</a:t>
            </a:r>
          </a:p>
          <a:p>
            <a:endParaRPr lang="en-US" b="1" baseline="0" dirty="0" smtClean="0"/>
          </a:p>
          <a:p>
            <a:r>
              <a:rPr lang="en-US" b="0" baseline="0" dirty="0" smtClean="0"/>
              <a:t>Which large molecule will yield amino acids?  </a:t>
            </a:r>
            <a:r>
              <a:rPr lang="en-US" b="1" baseline="0" dirty="0" smtClean="0"/>
              <a:t>Proteins</a:t>
            </a:r>
          </a:p>
          <a:p>
            <a:endParaRPr lang="en-US" b="1" baseline="0" dirty="0" smtClean="0"/>
          </a:p>
          <a:p>
            <a:r>
              <a:rPr lang="en-US" b="0" baseline="0" dirty="0" smtClean="0"/>
              <a:t>Which large molecule will yield fatty acids?  </a:t>
            </a:r>
            <a:r>
              <a:rPr lang="en-US" b="1" baseline="0" dirty="0" smtClean="0"/>
              <a:t>(Fats)</a:t>
            </a:r>
            <a:r>
              <a:rPr lang="en-US" b="0" baseline="0" dirty="0" smtClean="0"/>
              <a:t>  </a:t>
            </a:r>
            <a:r>
              <a:rPr lang="en-US" b="1" baseline="0" dirty="0" smtClean="0"/>
              <a:t>Lipids </a:t>
            </a:r>
            <a:endParaRPr lang="en-US" b="0" baseline="0" dirty="0" smtClean="0"/>
          </a:p>
          <a:p>
            <a:endParaRPr lang="en-US" b="1" baseline="0" dirty="0" smtClean="0"/>
          </a:p>
          <a:p>
            <a:endParaRPr lang="en-US" b="1" baseline="0" dirty="0" smtClean="0"/>
          </a:p>
          <a:p>
            <a:endParaRPr lang="en-US" b="1" baseline="0" dirty="0" smtClean="0"/>
          </a:p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18997-B110-45D6-A9A4-D688C48497C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 this 20oz bottle of</a:t>
            </a:r>
            <a:r>
              <a:rPr lang="en-US" baseline="0" dirty="0" smtClean="0"/>
              <a:t> coca cola contain more lipids, carbohydrates, or proteins?  </a:t>
            </a:r>
            <a:r>
              <a:rPr lang="en-US" b="1" baseline="0" dirty="0" smtClean="0"/>
              <a:t>Carbohydrates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Which large molecule will yield simple sugars? </a:t>
            </a:r>
            <a:r>
              <a:rPr lang="en-US" b="1" baseline="0" dirty="0" smtClean="0"/>
              <a:t>Carbohydrates</a:t>
            </a:r>
          </a:p>
          <a:p>
            <a:endParaRPr lang="en-US" b="1" baseline="0" dirty="0" smtClean="0"/>
          </a:p>
          <a:p>
            <a:r>
              <a:rPr lang="en-US" b="0" baseline="0" dirty="0" smtClean="0"/>
              <a:t>Which large molecule will yield amino acids?  </a:t>
            </a:r>
            <a:r>
              <a:rPr lang="en-US" b="1" baseline="0" dirty="0" smtClean="0"/>
              <a:t>Proteins</a:t>
            </a:r>
          </a:p>
          <a:p>
            <a:endParaRPr lang="en-US" b="1" baseline="0" dirty="0" smtClean="0"/>
          </a:p>
          <a:p>
            <a:r>
              <a:rPr lang="en-US" b="0" baseline="0" dirty="0" smtClean="0"/>
              <a:t>Which large molecule will yield fatty acids?  </a:t>
            </a:r>
            <a:r>
              <a:rPr lang="en-US" b="1" baseline="0" dirty="0" smtClean="0"/>
              <a:t>(Fats)</a:t>
            </a:r>
            <a:r>
              <a:rPr lang="en-US" b="0" baseline="0" dirty="0" smtClean="0"/>
              <a:t>  </a:t>
            </a:r>
            <a:r>
              <a:rPr lang="en-US" b="1" baseline="0" dirty="0" smtClean="0"/>
              <a:t>Lipids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18997-B110-45D6-A9A4-D688C48497C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 this pizza slice </a:t>
            </a:r>
            <a:r>
              <a:rPr lang="en-US" baseline="0" dirty="0" smtClean="0"/>
              <a:t>contain more lipids, carbohydrates, or proteins?  </a:t>
            </a:r>
            <a:r>
              <a:rPr lang="en-US" b="1" baseline="0" dirty="0" smtClean="0"/>
              <a:t>Carbohydrates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Which large molecule will yield simple sugars? </a:t>
            </a:r>
            <a:r>
              <a:rPr lang="en-US" b="1" baseline="0" dirty="0" smtClean="0"/>
              <a:t>Carbohydrates</a:t>
            </a:r>
          </a:p>
          <a:p>
            <a:endParaRPr lang="en-US" b="1" baseline="0" dirty="0" smtClean="0"/>
          </a:p>
          <a:p>
            <a:r>
              <a:rPr lang="en-US" b="0" baseline="0" dirty="0" smtClean="0"/>
              <a:t>Which large molecule will yield amino acids?  </a:t>
            </a:r>
            <a:r>
              <a:rPr lang="en-US" b="1" baseline="0" dirty="0" smtClean="0"/>
              <a:t>Proteins</a:t>
            </a:r>
          </a:p>
          <a:p>
            <a:endParaRPr lang="en-US" b="1" baseline="0" dirty="0" smtClean="0"/>
          </a:p>
          <a:p>
            <a:r>
              <a:rPr lang="en-US" b="0" baseline="0" dirty="0" smtClean="0"/>
              <a:t>Which large molecule will yield fatty acids?  </a:t>
            </a:r>
            <a:r>
              <a:rPr lang="en-US" b="1" baseline="0" dirty="0" smtClean="0"/>
              <a:t>(Fats)</a:t>
            </a:r>
            <a:r>
              <a:rPr lang="en-US" b="0" baseline="0" dirty="0" smtClean="0"/>
              <a:t>  </a:t>
            </a:r>
            <a:r>
              <a:rPr lang="en-US" b="1" baseline="0" dirty="0" smtClean="0"/>
              <a:t>Lipids </a:t>
            </a:r>
            <a:endParaRPr lang="en-US" b="0" baseline="0" dirty="0" smtClean="0"/>
          </a:p>
          <a:p>
            <a:endParaRPr lang="en-US" b="1" baseline="0" dirty="0" smtClean="0"/>
          </a:p>
          <a:p>
            <a:endParaRPr lang="en-US" b="1" baseline="0" dirty="0" smtClean="0"/>
          </a:p>
          <a:p>
            <a:endParaRPr lang="en-US" b="1" baseline="0" dirty="0" smtClean="0"/>
          </a:p>
          <a:p>
            <a:endParaRPr lang="en-US" b="1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18997-B110-45D6-A9A4-D688C48497C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EF1686-ACCF-4CB3-AD33-DB7C805D4754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8461F-C4C9-4D2E-ACFC-C383D56AE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EF1686-ACCF-4CB3-AD33-DB7C805D4754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8461F-C4C9-4D2E-ACFC-C383D56AE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EF1686-ACCF-4CB3-AD33-DB7C805D4754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8461F-C4C9-4D2E-ACFC-C383D56AE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EF1686-ACCF-4CB3-AD33-DB7C805D4754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8461F-C4C9-4D2E-ACFC-C383D56AE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EF1686-ACCF-4CB3-AD33-DB7C805D4754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8461F-C4C9-4D2E-ACFC-C383D56AE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EF1686-ACCF-4CB3-AD33-DB7C805D4754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8461F-C4C9-4D2E-ACFC-C383D56AE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EF1686-ACCF-4CB3-AD33-DB7C805D4754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8461F-C4C9-4D2E-ACFC-C383D56AE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EF1686-ACCF-4CB3-AD33-DB7C805D4754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8461F-C4C9-4D2E-ACFC-C383D56AE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EF1686-ACCF-4CB3-AD33-DB7C805D4754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8461F-C4C9-4D2E-ACFC-C383D56AE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EF1686-ACCF-4CB3-AD33-DB7C805D4754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8461F-C4C9-4D2E-ACFC-C383D56AE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EF1686-ACCF-4CB3-AD33-DB7C805D4754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8461F-C4C9-4D2E-ACFC-C383D56AEE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1EF1686-ACCF-4CB3-AD33-DB7C805D4754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EF8461F-C4C9-4D2E-ACFC-C383D56AE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//upload.wikimedia.org/wikipedia/commons/c/ce/Coca-Cola_logo.sv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em4kids.com/files/bio_aminoacid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192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>Macromolecules </a:t>
            </a:r>
          </a:p>
          <a:p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>&amp; 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>Digestion</a:t>
            </a:r>
            <a:r>
              <a:rPr lang="en-US" sz="12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en-US" sz="12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>7.2E &amp; 7.6C</a:t>
            </a:r>
            <a:endParaRPr lang="en-US" sz="1100" b="1" dirty="0">
              <a:solidFill>
                <a:schemeClr val="accent4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31746" name="Picture 2" descr="http://t2.gstatic.com/images?q=tbn:ANd9GcS-1I_81ABBBl1Zlp80ingmJD6YLjVnm74KkpYkxlvkxcDdBTuF:pad1.whstatic.com/images/6/67/531518-5317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733800"/>
            <a:ext cx="1857375" cy="2466975"/>
          </a:xfrm>
          <a:prstGeom prst="rect">
            <a:avLst/>
          </a:prstGeom>
          <a:noFill/>
        </p:spPr>
      </p:pic>
      <p:pic>
        <p:nvPicPr>
          <p:cNvPr id="31748" name="Picture 4" descr="http://www.agricorner.com/wp-content/uploads/2013/09/food-item-pric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86200"/>
            <a:ext cx="2527847" cy="1981200"/>
          </a:xfrm>
          <a:prstGeom prst="rect">
            <a:avLst/>
          </a:prstGeom>
          <a:noFill/>
        </p:spPr>
      </p:pic>
      <p:sp>
        <p:nvSpPr>
          <p:cNvPr id="9" name="Plus 8"/>
          <p:cNvSpPr/>
          <p:nvPr/>
        </p:nvSpPr>
        <p:spPr>
          <a:xfrm>
            <a:off x="2971800" y="434340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qual 9"/>
          <p:cNvSpPr/>
          <p:nvPr/>
        </p:nvSpPr>
        <p:spPr>
          <a:xfrm>
            <a:off x="5791200" y="4495800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2.bp.blogspot.com/_yu_YI0MLl9E/TT4_oKXDLgI/AAAAAAAAHJg/xdRJLB5-kl0/s400/nutrition_label.jpg"/>
          <p:cNvPicPr>
            <a:picLocks noChangeAspect="1" noChangeArrowheads="1"/>
          </p:cNvPicPr>
          <p:nvPr/>
        </p:nvPicPr>
        <p:blipFill>
          <a:blip r:embed="rId3" cstate="print"/>
          <a:srcRect b="48603"/>
          <a:stretch>
            <a:fillRect/>
          </a:stretch>
        </p:blipFill>
        <p:spPr bwMode="auto">
          <a:xfrm>
            <a:off x="381000" y="304800"/>
            <a:ext cx="8458200" cy="3890772"/>
          </a:xfrm>
          <a:prstGeom prst="rect">
            <a:avLst/>
          </a:prstGeom>
          <a:noFill/>
        </p:spPr>
      </p:pic>
      <p:pic>
        <p:nvPicPr>
          <p:cNvPr id="5122" name="Picture 2" descr="File:Coca-Cola logo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648200"/>
            <a:ext cx="4492625" cy="1471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quitehealthy.com/nutrition-facts/food-labels/labelFF2032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3810000" cy="6249406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4800600" y="1295400"/>
            <a:ext cx="3810000" cy="3662187"/>
            <a:chOff x="4800600" y="2667000"/>
            <a:chExt cx="3810000" cy="3662187"/>
          </a:xfrm>
        </p:grpSpPr>
        <p:pic>
          <p:nvPicPr>
            <p:cNvPr id="30724" name="Picture 4" descr="http://cdn.briansolis.com/wp-content/uploads/2009/04/dominos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616816">
              <a:off x="5382615" y="3852687"/>
              <a:ext cx="2524125" cy="24765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4800600" y="2667000"/>
              <a:ext cx="3810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Verdana" pitchFamily="34" charset="0"/>
                </a:rPr>
                <a:t>Nutritional label for a 12” hand tossed cheese pizza.</a:t>
              </a:r>
              <a:endParaRPr lang="en-US" sz="2400" b="1" dirty="0">
                <a:latin typeface="Verdana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Proteins</a:t>
            </a:r>
            <a:endParaRPr lang="en-US" sz="66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447800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    </a:t>
            </a:r>
            <a:r>
              <a:rPr lang="en-US" sz="2800" dirty="0" smtClean="0">
                <a:latin typeface="Verdana" pitchFamily="34" charset="0"/>
              </a:rPr>
              <a:t>Proteins are found everywhere – inside of </a:t>
            </a:r>
          </a:p>
          <a:p>
            <a:r>
              <a:rPr lang="en-US" sz="2800" dirty="0" smtClean="0">
                <a:latin typeface="Verdana" pitchFamily="34" charset="0"/>
              </a:rPr>
              <a:t>   cells, in membranes, and outside of cells.  </a:t>
            </a:r>
          </a:p>
          <a:p>
            <a:r>
              <a:rPr lang="en-US" sz="2800" dirty="0" smtClean="0">
                <a:latin typeface="Verdana" pitchFamily="34" charset="0"/>
              </a:rPr>
              <a:t>   Proteins play many roles for organisms.</a:t>
            </a:r>
          </a:p>
          <a:p>
            <a:endParaRPr lang="en-US" sz="2800" dirty="0" smtClean="0">
              <a:latin typeface="Verdana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800" dirty="0" smtClean="0">
                <a:latin typeface="Verdana" pitchFamily="34" charset="0"/>
              </a:rPr>
              <a:t>  Proteins are made from amino acids.  </a:t>
            </a:r>
          </a:p>
          <a:p>
            <a:r>
              <a:rPr lang="en-US" sz="2800" dirty="0" smtClean="0">
                <a:latin typeface="Verdana" pitchFamily="34" charset="0"/>
              </a:rPr>
              <a:t>    What is an amino acid?  Click </a:t>
            </a:r>
            <a:r>
              <a:rPr lang="en-US" sz="2800" dirty="0" smtClean="0">
                <a:latin typeface="Verdana" pitchFamily="34" charset="0"/>
                <a:hlinkClick r:id="rId2"/>
              </a:rPr>
              <a:t>here</a:t>
            </a:r>
            <a:r>
              <a:rPr lang="en-US" sz="2800" dirty="0" smtClean="0">
                <a:latin typeface="Verdana" pitchFamily="34" charset="0"/>
              </a:rPr>
              <a:t> to find </a:t>
            </a:r>
          </a:p>
          <a:p>
            <a:r>
              <a:rPr lang="en-US" sz="2800" dirty="0" smtClean="0">
                <a:latin typeface="Verdana" pitchFamily="34" charset="0"/>
              </a:rPr>
              <a:t>    out.</a:t>
            </a:r>
          </a:p>
          <a:p>
            <a:endParaRPr lang="en-US" sz="2800" dirty="0" smtClean="0">
              <a:latin typeface="Verdana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800" dirty="0" smtClean="0">
                <a:latin typeface="Verdana" pitchFamily="34" charset="0"/>
              </a:rPr>
              <a:t>  Broken down in the stomach  into</a:t>
            </a:r>
          </a:p>
          <a:p>
            <a:r>
              <a:rPr lang="en-US" sz="2800" dirty="0" smtClean="0">
                <a:latin typeface="Verdana" pitchFamily="34" charset="0"/>
              </a:rPr>
              <a:t>    amino acids.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183880" cy="105156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Examples of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Protein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050" name="Picture 2" descr="http://w3.chabad.org/media/images/286/CXEE28651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1" y="533400"/>
            <a:ext cx="2743200" cy="1902542"/>
          </a:xfrm>
          <a:prstGeom prst="rect">
            <a:avLst/>
          </a:prstGeom>
          <a:noFill/>
        </p:spPr>
      </p:pic>
      <p:pic>
        <p:nvPicPr>
          <p:cNvPr id="2052" name="Picture 4" descr="http://blog.oregonlive.com/business_impact/2008/06/Weiner%20War_Hay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533400"/>
            <a:ext cx="3441700" cy="2252353"/>
          </a:xfrm>
          <a:prstGeom prst="rect">
            <a:avLst/>
          </a:prstGeom>
          <a:noFill/>
        </p:spPr>
      </p:pic>
      <p:pic>
        <p:nvPicPr>
          <p:cNvPr id="2056" name="Picture 8" descr="http://chobani.com/core/wp-content/uploads/2012/02/blood-orange-l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2971800"/>
            <a:ext cx="2743200" cy="1972638"/>
          </a:xfrm>
          <a:prstGeom prst="rect">
            <a:avLst/>
          </a:prstGeom>
          <a:noFill/>
        </p:spPr>
      </p:pic>
      <p:pic>
        <p:nvPicPr>
          <p:cNvPr id="2058" name="Picture 10" descr="http://landsofwisdom.com/wp-content/uploads/2012/07/pinto-bean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762000"/>
            <a:ext cx="1508125" cy="1508125"/>
          </a:xfrm>
          <a:prstGeom prst="rect">
            <a:avLst/>
          </a:prstGeom>
          <a:noFill/>
        </p:spPr>
      </p:pic>
      <p:pic>
        <p:nvPicPr>
          <p:cNvPr id="17410" name="Picture 2" descr="http://www.fooducate.com/blog/wp-content/media/Cheese-is-yello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2895600"/>
            <a:ext cx="1808189" cy="1838325"/>
          </a:xfrm>
          <a:prstGeom prst="rect">
            <a:avLst/>
          </a:prstGeom>
          <a:noFill/>
        </p:spPr>
      </p:pic>
      <p:pic>
        <p:nvPicPr>
          <p:cNvPr id="9" name="Picture 2" descr="http://whatscookingamerica.net/Eggs/EggDone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2743200"/>
            <a:ext cx="2540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9906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</a:rPr>
              <a:t>Lipids</a:t>
            </a:r>
            <a:endParaRPr lang="en-US" sz="8800" b="1" dirty="0">
              <a:solidFill>
                <a:schemeClr val="accent2">
                  <a:lumMod val="60000"/>
                  <a:lumOff val="40000"/>
                </a:schemeClr>
              </a:solidFill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8534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/>
              <a:t>  </a:t>
            </a:r>
            <a:r>
              <a:rPr lang="en-US" sz="2800" dirty="0" smtClean="0">
                <a:latin typeface="Verdana" pitchFamily="34" charset="0"/>
              </a:rPr>
              <a:t>Lipids are edible fats and oils.     </a:t>
            </a:r>
          </a:p>
          <a:p>
            <a:pPr>
              <a:buFont typeface="Courier New" pitchFamily="49" charset="0"/>
              <a:buChar char="o"/>
            </a:pPr>
            <a:endParaRPr lang="en-US" sz="2800" dirty="0" smtClean="0">
              <a:latin typeface="Verdana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800" dirty="0" smtClean="0">
                <a:latin typeface="Verdana" pitchFamily="34" charset="0"/>
              </a:rPr>
              <a:t>  Lipids are broken down into fatty acids.</a:t>
            </a:r>
          </a:p>
          <a:p>
            <a:pPr>
              <a:buFont typeface="Courier New" pitchFamily="49" charset="0"/>
              <a:buChar char="o"/>
            </a:pPr>
            <a:endParaRPr lang="en-US" sz="2800" dirty="0" smtClean="0">
              <a:latin typeface="Verdana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800" dirty="0" smtClean="0">
                <a:latin typeface="Verdana" pitchFamily="34" charset="0"/>
              </a:rPr>
              <a:t>  Lipids cannot be produced in the body; it is </a:t>
            </a:r>
          </a:p>
          <a:p>
            <a:r>
              <a:rPr lang="en-US" sz="2800" dirty="0" smtClean="0">
                <a:latin typeface="Verdana" pitchFamily="34" charset="0"/>
              </a:rPr>
              <a:t>    important to eat a balanced diet containing </a:t>
            </a:r>
          </a:p>
          <a:p>
            <a:r>
              <a:rPr lang="en-US" sz="2800" dirty="0" smtClean="0">
                <a:latin typeface="Verdana" pitchFamily="34" charset="0"/>
              </a:rPr>
              <a:t>    lipids.</a:t>
            </a:r>
          </a:p>
          <a:p>
            <a:endParaRPr lang="en-US" sz="2800" dirty="0" smtClean="0">
              <a:latin typeface="Verdana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800" dirty="0" smtClean="0">
                <a:latin typeface="Verdana" pitchFamily="34" charset="0"/>
              </a:rPr>
              <a:t>  A lack of lipids in the body can result in </a:t>
            </a:r>
          </a:p>
          <a:p>
            <a:r>
              <a:rPr lang="en-US" sz="2800" dirty="0" smtClean="0">
                <a:latin typeface="Verdana" pitchFamily="34" charset="0"/>
              </a:rPr>
              <a:t>    many nutrient deficiencies.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</a:rPr>
              <a:t>Examples of Lipids in Your Diet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Verdana" pitchFamily="34" charset="0"/>
            </a:endParaRPr>
          </a:p>
        </p:txBody>
      </p:sp>
      <p:pic>
        <p:nvPicPr>
          <p:cNvPr id="16388" name="Picture 4" descr="http://www.mohrresults.com/wp-content/uploads/mi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600200"/>
            <a:ext cx="2409825" cy="3299607"/>
          </a:xfrm>
          <a:prstGeom prst="rect">
            <a:avLst/>
          </a:prstGeom>
          <a:noFill/>
        </p:spPr>
      </p:pic>
      <p:pic>
        <p:nvPicPr>
          <p:cNvPr id="16390" name="Picture 6" descr="http://thumbs.ifood.tv/files/images/editor/images/sunflower_oil.jpg"/>
          <p:cNvPicPr>
            <a:picLocks noChangeAspect="1" noChangeArrowheads="1"/>
          </p:cNvPicPr>
          <p:nvPr/>
        </p:nvPicPr>
        <p:blipFill>
          <a:blip r:embed="rId4" cstate="print"/>
          <a:srcRect l="34667" r="36000"/>
          <a:stretch>
            <a:fillRect/>
          </a:stretch>
        </p:blipFill>
        <p:spPr bwMode="auto">
          <a:xfrm>
            <a:off x="457200" y="1828800"/>
            <a:ext cx="1066800" cy="3636818"/>
          </a:xfrm>
          <a:prstGeom prst="rect">
            <a:avLst/>
          </a:prstGeom>
          <a:noFill/>
        </p:spPr>
      </p:pic>
      <p:pic>
        <p:nvPicPr>
          <p:cNvPr id="13314" name="Picture 2" descr="http://nutrifaqs.files.wordpress.com/2012/02/good-fats-previ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1524000"/>
            <a:ext cx="1716087" cy="1752600"/>
          </a:xfrm>
          <a:prstGeom prst="rect">
            <a:avLst/>
          </a:prstGeom>
          <a:noFill/>
        </p:spPr>
      </p:pic>
      <p:pic>
        <p:nvPicPr>
          <p:cNvPr id="13316" name="Picture 4" descr="http://www.hardbodysuccessblog.com/.a/6a00e00995147488330105356bcc38970c-p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3429000"/>
            <a:ext cx="5013015" cy="2133600"/>
          </a:xfrm>
          <a:prstGeom prst="rect">
            <a:avLst/>
          </a:prstGeom>
          <a:noFill/>
        </p:spPr>
      </p:pic>
      <p:pic>
        <p:nvPicPr>
          <p:cNvPr id="13318" name="Picture 6" descr="http://t2.gstatic.com/images?q=tbn:ANd9GcQeiUOVABnT1aiVV0HQ-VLTEluXy4uRrmWpWaxKmHZqQWDrS_E-aBC9EQ:askgeorgie.com/wp-content/uploads/2010/02/Get-Energized-with-Almonds-or-Almond-Butter_slideshow_ima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3882516" y="1222884"/>
            <a:ext cx="1808327" cy="2258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848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</a:rPr>
              <a:t>Carbohydrates</a:t>
            </a:r>
            <a:endParaRPr lang="en-US" sz="7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352800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Verdana" pitchFamily="34" charset="0"/>
              </a:rPr>
              <a:t> </a:t>
            </a:r>
            <a:r>
              <a:rPr lang="en-US" sz="2800" dirty="0" smtClean="0">
                <a:latin typeface="Verdana" pitchFamily="34" charset="0"/>
              </a:rPr>
              <a:t>Carbohydrates are the primary fuel   </a:t>
            </a:r>
          </a:p>
          <a:p>
            <a:pPr>
              <a:buNone/>
            </a:pPr>
            <a:r>
              <a:rPr lang="en-US" sz="2800" dirty="0" smtClean="0">
                <a:latin typeface="Verdana" pitchFamily="34" charset="0"/>
              </a:rPr>
              <a:t>    source for your working muscles and </a:t>
            </a:r>
          </a:p>
          <a:p>
            <a:pPr>
              <a:buNone/>
            </a:pPr>
            <a:r>
              <a:rPr lang="en-US" sz="2800" dirty="0" smtClean="0">
                <a:latin typeface="Verdana" pitchFamily="34" charset="0"/>
              </a:rPr>
              <a:t>    brain.  </a:t>
            </a:r>
          </a:p>
          <a:p>
            <a:pPr>
              <a:buFont typeface="Courier New" pitchFamily="49" charset="0"/>
              <a:buChar char="o"/>
            </a:pPr>
            <a:endParaRPr lang="en-US" sz="2800" dirty="0" smtClean="0">
              <a:latin typeface="Verdana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800" dirty="0" smtClean="0">
                <a:latin typeface="Verdana" pitchFamily="34" charset="0"/>
              </a:rPr>
              <a:t>  Carbohydrates are broken down into </a:t>
            </a:r>
          </a:p>
          <a:p>
            <a:pPr>
              <a:buNone/>
            </a:pPr>
            <a:r>
              <a:rPr lang="en-US" sz="2800" dirty="0" smtClean="0">
                <a:latin typeface="Verdana" pitchFamily="34" charset="0"/>
              </a:rPr>
              <a:t>     simple </a:t>
            </a:r>
            <a:r>
              <a:rPr lang="en-US" sz="2800" dirty="0" smtClean="0">
                <a:latin typeface="Verdana" pitchFamily="34" charset="0"/>
              </a:rPr>
              <a:t>sugars  and starches</a:t>
            </a:r>
            <a:endParaRPr lang="en-US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Verdana" pitchFamily="34" charset="0"/>
              </a:rPr>
              <a:t> 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</a:rPr>
              <a:t>Examples of Carbohydrates </a:t>
            </a:r>
            <a:r>
              <a:rPr lang="en-US" sz="4000" b="1" dirty="0" smtClean="0">
                <a:solidFill>
                  <a:srgbClr val="7030A0"/>
                </a:solidFill>
                <a:latin typeface="Verdana" pitchFamily="34" charset="0"/>
              </a:rPr>
              <a:t/>
            </a:r>
            <a:br>
              <a:rPr lang="en-US" sz="4000" b="1" dirty="0" smtClean="0">
                <a:solidFill>
                  <a:srgbClr val="7030A0"/>
                </a:solidFill>
                <a:latin typeface="Verdana" pitchFamily="34" charset="0"/>
              </a:rPr>
            </a:br>
            <a:endParaRPr lang="en-US" sz="2400" b="1" dirty="0">
              <a:solidFill>
                <a:srgbClr val="7030A0"/>
              </a:solidFill>
              <a:latin typeface="Verdana" pitchFamily="34" charset="0"/>
            </a:endParaRPr>
          </a:p>
        </p:txBody>
      </p:sp>
      <p:pic>
        <p:nvPicPr>
          <p:cNvPr id="17410" name="Picture 2" descr="http://www.walksofitaly.com/blog/wp-content/uploads/2012/10/Farfalle_Past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47800"/>
            <a:ext cx="3048000" cy="2286000"/>
          </a:xfrm>
          <a:prstGeom prst="rect">
            <a:avLst/>
          </a:prstGeom>
          <a:noFill/>
        </p:spPr>
      </p:pic>
      <p:pic>
        <p:nvPicPr>
          <p:cNvPr id="17414" name="Picture 6" descr="http://www.thedailygreen.com/cm/thedailygreen/images/oranges-vitamin-c-lg.jpg"/>
          <p:cNvPicPr>
            <a:picLocks noChangeAspect="1" noChangeArrowheads="1"/>
          </p:cNvPicPr>
          <p:nvPr/>
        </p:nvPicPr>
        <p:blipFill>
          <a:blip r:embed="rId4" cstate="print"/>
          <a:srcRect l="3768" t="3981" r="7536" b="11574"/>
          <a:stretch>
            <a:fillRect/>
          </a:stretch>
        </p:blipFill>
        <p:spPr bwMode="auto">
          <a:xfrm>
            <a:off x="6553200" y="1524000"/>
            <a:ext cx="1876926" cy="1398494"/>
          </a:xfrm>
          <a:prstGeom prst="rect">
            <a:avLst/>
          </a:prstGeom>
          <a:noFill/>
        </p:spPr>
      </p:pic>
      <p:pic>
        <p:nvPicPr>
          <p:cNvPr id="17418" name="Picture 10" descr="http://www.duncanhines.com/content/products/product/4/hero-chewy-fudge-premium-brownie-mi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1600200"/>
            <a:ext cx="2755900" cy="1557371"/>
          </a:xfrm>
          <a:prstGeom prst="rect">
            <a:avLst/>
          </a:prstGeom>
          <a:noFill/>
        </p:spPr>
      </p:pic>
      <p:pic>
        <p:nvPicPr>
          <p:cNvPr id="17420" name="Picture 12" descr="http://content.costco.com/Images/Content/Product/37430b.jpg"/>
          <p:cNvPicPr>
            <a:picLocks noChangeAspect="1" noChangeArrowheads="1"/>
          </p:cNvPicPr>
          <p:nvPr/>
        </p:nvPicPr>
        <p:blipFill>
          <a:blip r:embed="rId6" cstate="print"/>
          <a:srcRect l="16444" r="16889"/>
          <a:stretch>
            <a:fillRect/>
          </a:stretch>
        </p:blipFill>
        <p:spPr bwMode="auto">
          <a:xfrm>
            <a:off x="3733800" y="3429000"/>
            <a:ext cx="1462617" cy="2193925"/>
          </a:xfrm>
          <a:prstGeom prst="rect">
            <a:avLst/>
          </a:prstGeom>
          <a:noFill/>
        </p:spPr>
      </p:pic>
      <p:pic>
        <p:nvPicPr>
          <p:cNvPr id="10242" name="Picture 2" descr="http://t3.gstatic.com/images?q=tbn:ANd9GcSg8JAMOcUsVsFXZ0NKzpsC63RHd-woFgLZqZqUMZ7QsdklQaJbGA:www.buzzle.com/img/articleImages/362706-004-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3962400"/>
            <a:ext cx="2590800" cy="1714500"/>
          </a:xfrm>
          <a:prstGeom prst="rect">
            <a:avLst/>
          </a:prstGeom>
          <a:noFill/>
        </p:spPr>
      </p:pic>
      <p:pic>
        <p:nvPicPr>
          <p:cNvPr id="10244" name="Picture 4" descr="http://t1.gstatic.com/images?q=tbn:ANd9GcSg2MK2oYcL9R2XKfpz88KpchbRC_OjuMYs7yL3YPortBm59JnJ:www.irun2.co.uk/wp-content/uploads/2010/05/food_high_in_carbohydrat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0" y="3429000"/>
            <a:ext cx="3312987" cy="2076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1.bp.blogspot.com/_ycvpW1QUPeM/SFvn2NGbGyI/AAAAAAAAAfw/WZ91X09qcS0/s400/potato+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533400"/>
            <a:ext cx="4953000" cy="37147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43434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Verdana" pitchFamily="34" charset="0"/>
              </a:rPr>
              <a:t>How will this baked potato be broken down once digestion </a:t>
            </a:r>
            <a:r>
              <a:rPr lang="en-US" sz="3600" b="1" dirty="0" smtClean="0">
                <a:solidFill>
                  <a:srgbClr val="0070C0"/>
                </a:solidFill>
                <a:latin typeface="Verdana" pitchFamily="34" charset="0"/>
              </a:rPr>
              <a:t>is complete?</a:t>
            </a:r>
            <a:endParaRPr lang="en-US" sz="3600" b="1" dirty="0">
              <a:solidFill>
                <a:srgbClr val="0070C0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drgourmet.com/askdrgourmet/images/outbackme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4267200" cy="62559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53000" y="2779693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Verdana" pitchFamily="34" charset="0"/>
              </a:rPr>
              <a:t>Nutritional label for a baked potato</a:t>
            </a:r>
            <a:endParaRPr lang="en-US" sz="2800" b="1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ustom 4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304</TotalTime>
  <Words>423</Words>
  <Application>Microsoft Office PowerPoint</Application>
  <PresentationFormat>On-screen Show (4:3)</PresentationFormat>
  <Paragraphs>76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Aspect</vt:lpstr>
      <vt:lpstr>Slide 1</vt:lpstr>
      <vt:lpstr>Slide 2</vt:lpstr>
      <vt:lpstr>Examples of Protein</vt:lpstr>
      <vt:lpstr>Lipids</vt:lpstr>
      <vt:lpstr>Examples of Lipids in Your Diet</vt:lpstr>
      <vt:lpstr>Carbohydrates</vt:lpstr>
      <vt:lpstr> Examples of Carbohydrates  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jrios1</dc:creator>
  <cp:lastModifiedBy>Theo Risinger</cp:lastModifiedBy>
  <cp:revision>37</cp:revision>
  <dcterms:created xsi:type="dcterms:W3CDTF">2012-10-24T17:16:34Z</dcterms:created>
  <dcterms:modified xsi:type="dcterms:W3CDTF">2013-11-21T21:20:06Z</dcterms:modified>
</cp:coreProperties>
</file>