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256" r:id="rId2"/>
    <p:sldId id="269" r:id="rId3"/>
    <p:sldId id="270" r:id="rId4"/>
    <p:sldId id="264" r:id="rId5"/>
    <p:sldId id="271" r:id="rId6"/>
    <p:sldId id="272" r:id="rId7"/>
    <p:sldId id="273" r:id="rId8"/>
    <p:sldId id="274" r:id="rId9"/>
    <p:sldId id="275" r:id="rId10"/>
    <p:sldId id="261" r:id="rId11"/>
    <p:sldId id="276" r:id="rId12"/>
    <p:sldId id="277" r:id="rId13"/>
    <p:sldId id="278" r:id="rId14"/>
    <p:sldId id="25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3" d="100"/>
          <a:sy n="73" d="100"/>
        </p:scale>
        <p:origin x="12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DC93BB-34AB-4A4D-AF96-A6DC0DAF2BA5}" type="doc">
      <dgm:prSet loTypeId="urn:microsoft.com/office/officeart/2005/8/layout/hList3" loCatId="list" qsTypeId="urn:microsoft.com/office/officeart/2005/8/quickstyle/simple1" qsCatId="simple" csTypeId="urn:microsoft.com/office/officeart/2005/8/colors/colorful5" csCatId="colorful" phldr="1"/>
      <dgm:spPr/>
      <dgm:t>
        <a:bodyPr/>
        <a:lstStyle/>
        <a:p>
          <a:endParaRPr lang="en-US"/>
        </a:p>
      </dgm:t>
    </dgm:pt>
    <dgm:pt modelId="{9D42DA14-0ADD-47C5-927D-1AB7F8807CE1}">
      <dgm:prSet phldrT="[Text]" custT="1">
        <dgm:style>
          <a:lnRef idx="2">
            <a:schemeClr val="accent3">
              <a:shade val="50000"/>
            </a:schemeClr>
          </a:lnRef>
          <a:fillRef idx="1">
            <a:schemeClr val="accent3"/>
          </a:fillRef>
          <a:effectRef idx="0">
            <a:schemeClr val="accent3"/>
          </a:effectRef>
          <a:fontRef idx="minor">
            <a:schemeClr val="lt1"/>
          </a:fontRef>
        </dgm:style>
      </dgm:prSet>
      <dgm:spPr>
        <a:ln>
          <a:solidFill>
            <a:schemeClr val="tx1"/>
          </a:solidFill>
        </a:ln>
      </dgm:spPr>
      <dgm:t>
        <a:bodyPr/>
        <a:lstStyle/>
        <a:p>
          <a:r>
            <a:rPr lang="en-US" sz="6000" dirty="0" smtClean="0"/>
            <a:t>LIFE </a:t>
          </a:r>
          <a:r>
            <a:rPr lang="en-US" sz="3200" dirty="0" smtClean="0"/>
            <a:t>has both</a:t>
          </a:r>
          <a:endParaRPr lang="en-US" sz="6000" dirty="0"/>
        </a:p>
      </dgm:t>
    </dgm:pt>
    <dgm:pt modelId="{99D0FCC0-4155-4D9F-9619-6A32D493606B}" type="parTrans" cxnId="{652B4074-E2F3-4313-81BC-849B23870502}">
      <dgm:prSet/>
      <dgm:spPr/>
      <dgm:t>
        <a:bodyPr/>
        <a:lstStyle/>
        <a:p>
          <a:endParaRPr lang="en-US"/>
        </a:p>
      </dgm:t>
    </dgm:pt>
    <dgm:pt modelId="{7CFFF066-10BC-418A-BAAF-6484880C3C93}" type="sibTrans" cxnId="{652B4074-E2F3-4313-81BC-849B23870502}">
      <dgm:prSet/>
      <dgm:spPr/>
      <dgm:t>
        <a:bodyPr/>
        <a:lstStyle/>
        <a:p>
          <a:endParaRPr lang="en-US"/>
        </a:p>
      </dgm:t>
    </dgm:pt>
    <dgm:pt modelId="{71306875-76EC-4218-851C-1116A78A08CD}">
      <dgm:prSet phldrT="[Text]" custT="1"/>
      <dgm:spPr/>
      <dgm:t>
        <a:bodyPr/>
        <a:lstStyle/>
        <a:p>
          <a:r>
            <a:rPr lang="en-US" sz="4000" b="1" dirty="0" smtClean="0"/>
            <a:t>Structure: </a:t>
          </a:r>
          <a:r>
            <a:rPr lang="en-US" sz="3600" dirty="0" smtClean="0"/>
            <a:t>How it is put together, the parts, how it is organized.</a:t>
          </a:r>
          <a:endParaRPr lang="en-US" sz="3600" dirty="0"/>
        </a:p>
      </dgm:t>
    </dgm:pt>
    <dgm:pt modelId="{6962093F-08A8-4B02-8ABD-030DC245FA20}" type="parTrans" cxnId="{859CF393-B52D-4A31-8A0E-D7D4E4E47665}">
      <dgm:prSet/>
      <dgm:spPr/>
      <dgm:t>
        <a:bodyPr/>
        <a:lstStyle/>
        <a:p>
          <a:endParaRPr lang="en-US"/>
        </a:p>
      </dgm:t>
    </dgm:pt>
    <dgm:pt modelId="{A1B5FDC2-2BE4-4BC5-83CA-48A7BB863D7F}" type="sibTrans" cxnId="{859CF393-B52D-4A31-8A0E-D7D4E4E47665}">
      <dgm:prSet/>
      <dgm:spPr/>
      <dgm:t>
        <a:bodyPr/>
        <a:lstStyle/>
        <a:p>
          <a:endParaRPr lang="en-US"/>
        </a:p>
      </dgm:t>
    </dgm:pt>
    <dgm:pt modelId="{12E3D95D-855B-4512-9B27-3CB8A594573A}">
      <dgm:prSet phldrT="[Text]" custT="1"/>
      <dgm:spPr/>
      <dgm:t>
        <a:bodyPr/>
        <a:lstStyle/>
        <a:p>
          <a:r>
            <a:rPr lang="en-US" sz="4400" b="1" dirty="0" smtClean="0"/>
            <a:t>Function: </a:t>
          </a:r>
          <a:r>
            <a:rPr lang="en-US" sz="3600" dirty="0" smtClean="0"/>
            <a:t>What it does, how it works, the job it has, processes.</a:t>
          </a:r>
          <a:endParaRPr lang="en-US" sz="3600" dirty="0"/>
        </a:p>
      </dgm:t>
    </dgm:pt>
    <dgm:pt modelId="{01C82E07-34F5-4B36-A66B-09580709BBCB}" type="parTrans" cxnId="{86BF60F0-0164-48B1-B442-A91919CB5B04}">
      <dgm:prSet/>
      <dgm:spPr/>
      <dgm:t>
        <a:bodyPr/>
        <a:lstStyle/>
        <a:p>
          <a:endParaRPr lang="en-US"/>
        </a:p>
      </dgm:t>
    </dgm:pt>
    <dgm:pt modelId="{FF3CC279-576F-4A9F-B9FF-3B963F2513B8}" type="sibTrans" cxnId="{86BF60F0-0164-48B1-B442-A91919CB5B04}">
      <dgm:prSet/>
      <dgm:spPr/>
      <dgm:t>
        <a:bodyPr/>
        <a:lstStyle/>
        <a:p>
          <a:endParaRPr lang="en-US"/>
        </a:p>
      </dgm:t>
    </dgm:pt>
    <dgm:pt modelId="{EB99E737-0A1C-4A9B-8475-0267C2A318DB}" type="pres">
      <dgm:prSet presAssocID="{AEDC93BB-34AB-4A4D-AF96-A6DC0DAF2BA5}" presName="composite" presStyleCnt="0">
        <dgm:presLayoutVars>
          <dgm:chMax val="1"/>
          <dgm:dir/>
          <dgm:resizeHandles val="exact"/>
        </dgm:presLayoutVars>
      </dgm:prSet>
      <dgm:spPr/>
      <dgm:t>
        <a:bodyPr/>
        <a:lstStyle/>
        <a:p>
          <a:endParaRPr lang="en-US"/>
        </a:p>
      </dgm:t>
    </dgm:pt>
    <dgm:pt modelId="{365AC1D7-3E48-4CA0-A9E1-07A122179EC9}" type="pres">
      <dgm:prSet presAssocID="{9D42DA14-0ADD-47C5-927D-1AB7F8807CE1}" presName="roof" presStyleLbl="dkBgShp" presStyleIdx="0" presStyleCnt="2" custLinFactNeighborX="299" custLinFactNeighborY="-2481"/>
      <dgm:spPr/>
      <dgm:t>
        <a:bodyPr/>
        <a:lstStyle/>
        <a:p>
          <a:endParaRPr lang="en-US"/>
        </a:p>
      </dgm:t>
    </dgm:pt>
    <dgm:pt modelId="{27A2777C-88AF-457E-9869-9C5B7DDECDF5}" type="pres">
      <dgm:prSet presAssocID="{9D42DA14-0ADD-47C5-927D-1AB7F8807CE1}" presName="pillars" presStyleCnt="0"/>
      <dgm:spPr/>
    </dgm:pt>
    <dgm:pt modelId="{D245EB1B-2C53-4E10-88E8-26304D78A009}" type="pres">
      <dgm:prSet presAssocID="{9D42DA14-0ADD-47C5-927D-1AB7F8807CE1}" presName="pillar1" presStyleLbl="node1" presStyleIdx="0" presStyleCnt="2">
        <dgm:presLayoutVars>
          <dgm:bulletEnabled val="1"/>
        </dgm:presLayoutVars>
      </dgm:prSet>
      <dgm:spPr/>
      <dgm:t>
        <a:bodyPr/>
        <a:lstStyle/>
        <a:p>
          <a:endParaRPr lang="en-US"/>
        </a:p>
      </dgm:t>
    </dgm:pt>
    <dgm:pt modelId="{77D1D8F3-6CB7-443E-B7E2-1D92790C2AD5}" type="pres">
      <dgm:prSet presAssocID="{12E3D95D-855B-4512-9B27-3CB8A594573A}" presName="pillarX" presStyleLbl="node1" presStyleIdx="1" presStyleCnt="2">
        <dgm:presLayoutVars>
          <dgm:bulletEnabled val="1"/>
        </dgm:presLayoutVars>
      </dgm:prSet>
      <dgm:spPr/>
      <dgm:t>
        <a:bodyPr/>
        <a:lstStyle/>
        <a:p>
          <a:endParaRPr lang="en-US"/>
        </a:p>
      </dgm:t>
    </dgm:pt>
    <dgm:pt modelId="{656F2E24-0B66-4FEC-AF7D-CC4E3CAC8806}" type="pres">
      <dgm:prSet presAssocID="{9D42DA14-0ADD-47C5-927D-1AB7F8807CE1}" presName="base" presStyleLbl="dkBgShp" presStyleIdx="1" presStyleCnt="2"/>
      <dgm:spPr/>
    </dgm:pt>
  </dgm:ptLst>
  <dgm:cxnLst>
    <dgm:cxn modelId="{C8AF9DBA-FE83-49B0-B79B-8AF4CE04715A}" type="presOf" srcId="{AEDC93BB-34AB-4A4D-AF96-A6DC0DAF2BA5}" destId="{EB99E737-0A1C-4A9B-8475-0267C2A318DB}" srcOrd="0" destOrd="0" presId="urn:microsoft.com/office/officeart/2005/8/layout/hList3"/>
    <dgm:cxn modelId="{C6157514-EF35-4E8B-9D1F-74F09142A4C8}" type="presOf" srcId="{71306875-76EC-4218-851C-1116A78A08CD}" destId="{D245EB1B-2C53-4E10-88E8-26304D78A009}" srcOrd="0" destOrd="0" presId="urn:microsoft.com/office/officeart/2005/8/layout/hList3"/>
    <dgm:cxn modelId="{D7E39FFF-89AE-47FB-BA8B-A49B1CB96401}" type="presOf" srcId="{12E3D95D-855B-4512-9B27-3CB8A594573A}" destId="{77D1D8F3-6CB7-443E-B7E2-1D92790C2AD5}" srcOrd="0" destOrd="0" presId="urn:microsoft.com/office/officeart/2005/8/layout/hList3"/>
    <dgm:cxn modelId="{859CF393-B52D-4A31-8A0E-D7D4E4E47665}" srcId="{9D42DA14-0ADD-47C5-927D-1AB7F8807CE1}" destId="{71306875-76EC-4218-851C-1116A78A08CD}" srcOrd="0" destOrd="0" parTransId="{6962093F-08A8-4B02-8ABD-030DC245FA20}" sibTransId="{A1B5FDC2-2BE4-4BC5-83CA-48A7BB863D7F}"/>
    <dgm:cxn modelId="{49C55D7C-2D83-4D9A-B92C-CA75F3FFC149}" type="presOf" srcId="{9D42DA14-0ADD-47C5-927D-1AB7F8807CE1}" destId="{365AC1D7-3E48-4CA0-A9E1-07A122179EC9}" srcOrd="0" destOrd="0" presId="urn:microsoft.com/office/officeart/2005/8/layout/hList3"/>
    <dgm:cxn modelId="{652B4074-E2F3-4313-81BC-849B23870502}" srcId="{AEDC93BB-34AB-4A4D-AF96-A6DC0DAF2BA5}" destId="{9D42DA14-0ADD-47C5-927D-1AB7F8807CE1}" srcOrd="0" destOrd="0" parTransId="{99D0FCC0-4155-4D9F-9619-6A32D493606B}" sibTransId="{7CFFF066-10BC-418A-BAAF-6484880C3C93}"/>
    <dgm:cxn modelId="{86BF60F0-0164-48B1-B442-A91919CB5B04}" srcId="{9D42DA14-0ADD-47C5-927D-1AB7F8807CE1}" destId="{12E3D95D-855B-4512-9B27-3CB8A594573A}" srcOrd="1" destOrd="0" parTransId="{01C82E07-34F5-4B36-A66B-09580709BBCB}" sibTransId="{FF3CC279-576F-4A9F-B9FF-3B963F2513B8}"/>
    <dgm:cxn modelId="{413928AD-AF62-4EAE-A6E0-58134914EF32}" type="presParOf" srcId="{EB99E737-0A1C-4A9B-8475-0267C2A318DB}" destId="{365AC1D7-3E48-4CA0-A9E1-07A122179EC9}" srcOrd="0" destOrd="0" presId="urn:microsoft.com/office/officeart/2005/8/layout/hList3"/>
    <dgm:cxn modelId="{50CCF78B-BC68-45D1-A329-6CBB61B6BCEC}" type="presParOf" srcId="{EB99E737-0A1C-4A9B-8475-0267C2A318DB}" destId="{27A2777C-88AF-457E-9869-9C5B7DDECDF5}" srcOrd="1" destOrd="0" presId="urn:microsoft.com/office/officeart/2005/8/layout/hList3"/>
    <dgm:cxn modelId="{3C0F0632-AF79-4703-8628-27D70D5A3EF6}" type="presParOf" srcId="{27A2777C-88AF-457E-9869-9C5B7DDECDF5}" destId="{D245EB1B-2C53-4E10-88E8-26304D78A009}" srcOrd="0" destOrd="0" presId="urn:microsoft.com/office/officeart/2005/8/layout/hList3"/>
    <dgm:cxn modelId="{D445F7D6-63BD-4E19-B590-5B2868C8CDFA}" type="presParOf" srcId="{27A2777C-88AF-457E-9869-9C5B7DDECDF5}" destId="{77D1D8F3-6CB7-443E-B7E2-1D92790C2AD5}" srcOrd="1" destOrd="0" presId="urn:microsoft.com/office/officeart/2005/8/layout/hList3"/>
    <dgm:cxn modelId="{997512FE-9A71-4C61-8184-889BC2E16B37}" type="presParOf" srcId="{EB99E737-0A1C-4A9B-8475-0267C2A318DB}" destId="{656F2E24-0B66-4FEC-AF7D-CC4E3CAC8806}"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5AC1D7-3E48-4CA0-A9E1-07A122179EC9}">
      <dsp:nvSpPr>
        <dsp:cNvPr id="0" name=""/>
        <dsp:cNvSpPr/>
      </dsp:nvSpPr>
      <dsp:spPr>
        <a:xfrm>
          <a:off x="0" y="0"/>
          <a:ext cx="7251700" cy="1543050"/>
        </a:xfrm>
        <a:prstGeom prst="rect">
          <a:avLst/>
        </a:prstGeom>
        <a:solidFill>
          <a:schemeClr val="accent3"/>
        </a:solidFill>
        <a:ln w="12700" cap="rnd" cmpd="sng" algn="ctr">
          <a:solidFill>
            <a:schemeClr val="tx1"/>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en-US" sz="6000" kern="1200" dirty="0" smtClean="0"/>
            <a:t>LIFE </a:t>
          </a:r>
          <a:r>
            <a:rPr lang="en-US" sz="3200" kern="1200" dirty="0" smtClean="0"/>
            <a:t>has both</a:t>
          </a:r>
          <a:endParaRPr lang="en-US" sz="6000" kern="1200" dirty="0"/>
        </a:p>
      </dsp:txBody>
      <dsp:txXfrm>
        <a:off x="0" y="0"/>
        <a:ext cx="7251700" cy="1543050"/>
      </dsp:txXfrm>
    </dsp:sp>
    <dsp:sp modelId="{D245EB1B-2C53-4E10-88E8-26304D78A009}">
      <dsp:nvSpPr>
        <dsp:cNvPr id="0" name=""/>
        <dsp:cNvSpPr/>
      </dsp:nvSpPr>
      <dsp:spPr>
        <a:xfrm>
          <a:off x="0" y="1543050"/>
          <a:ext cx="3625849" cy="3240405"/>
        </a:xfrm>
        <a:prstGeom prst="rect">
          <a:avLst/>
        </a:prstGeom>
        <a:solidFill>
          <a:schemeClr val="accent5">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b="1" kern="1200" dirty="0" smtClean="0"/>
            <a:t>Structure: </a:t>
          </a:r>
          <a:r>
            <a:rPr lang="en-US" sz="3600" kern="1200" dirty="0" smtClean="0"/>
            <a:t>How it is put together, the parts, how it is organized.</a:t>
          </a:r>
          <a:endParaRPr lang="en-US" sz="3600" kern="1200" dirty="0"/>
        </a:p>
      </dsp:txBody>
      <dsp:txXfrm>
        <a:off x="0" y="1543050"/>
        <a:ext cx="3625849" cy="3240405"/>
      </dsp:txXfrm>
    </dsp:sp>
    <dsp:sp modelId="{77D1D8F3-6CB7-443E-B7E2-1D92790C2AD5}">
      <dsp:nvSpPr>
        <dsp:cNvPr id="0" name=""/>
        <dsp:cNvSpPr/>
      </dsp:nvSpPr>
      <dsp:spPr>
        <a:xfrm>
          <a:off x="3625850" y="1543050"/>
          <a:ext cx="3625849" cy="3240405"/>
        </a:xfrm>
        <a:prstGeom prst="rect">
          <a:avLst/>
        </a:prstGeom>
        <a:solidFill>
          <a:schemeClr val="accent5">
            <a:hueOff val="2127120"/>
            <a:satOff val="-23891"/>
            <a:lumOff val="-5098"/>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1" kern="1200" dirty="0" smtClean="0"/>
            <a:t>Function: </a:t>
          </a:r>
          <a:r>
            <a:rPr lang="en-US" sz="3600" kern="1200" dirty="0" smtClean="0"/>
            <a:t>What it does, how it works, the job it has, processes.</a:t>
          </a:r>
          <a:endParaRPr lang="en-US" sz="3600" kern="1200" dirty="0"/>
        </a:p>
      </dsp:txBody>
      <dsp:txXfrm>
        <a:off x="3625850" y="1543050"/>
        <a:ext cx="3625849" cy="3240405"/>
      </dsp:txXfrm>
    </dsp:sp>
    <dsp:sp modelId="{656F2E24-0B66-4FEC-AF7D-CC4E3CAC8806}">
      <dsp:nvSpPr>
        <dsp:cNvPr id="0" name=""/>
        <dsp:cNvSpPr/>
      </dsp:nvSpPr>
      <dsp:spPr>
        <a:xfrm>
          <a:off x="0" y="4783455"/>
          <a:ext cx="7251700" cy="360045"/>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3261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9/13/2016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4871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173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49229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0548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43225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6902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79007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3083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6783" y="144050"/>
            <a:ext cx="7721252" cy="1228594"/>
          </a:xfrm>
        </p:spPr>
        <p:txBody>
          <a:bodyPr>
            <a:no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a:xfrm>
            <a:off x="533400" y="1820449"/>
            <a:ext cx="7721252" cy="4060632"/>
          </a:xfrm>
        </p:spPr>
        <p:txBody>
          <a:bodyPr anchor="t">
            <a:normAutofit/>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userDrawn="1"/>
        </p:nvCxnSpPr>
        <p:spPr>
          <a:xfrm>
            <a:off x="-363255" y="1415441"/>
            <a:ext cx="7578247" cy="25052"/>
          </a:xfrm>
          <a:prstGeom prst="line">
            <a:avLst/>
          </a:prstGeom>
          <a:ln w="28575">
            <a:solidFill>
              <a:schemeClr val="accent6">
                <a:lumMod val="40000"/>
                <a:lumOff val="60000"/>
                <a:alpha val="60000"/>
              </a:schemeClr>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10855" y="1530263"/>
            <a:ext cx="6555979" cy="10438"/>
          </a:xfrm>
          <a:prstGeom prst="line">
            <a:avLst/>
          </a:prstGeom>
          <a:ln w="28575">
            <a:solidFill>
              <a:schemeClr val="tx1">
                <a:alpha val="60000"/>
              </a:schemeClr>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223373" y="1369513"/>
            <a:ext cx="6555979" cy="10438"/>
          </a:xfrm>
          <a:prstGeom prst="line">
            <a:avLst/>
          </a:prstGeom>
          <a:ln w="28575">
            <a:solidFill>
              <a:schemeClr val="tx1">
                <a:alpha val="60000"/>
              </a:schemeClr>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0" y="1617945"/>
            <a:ext cx="7578247" cy="25052"/>
          </a:xfrm>
          <a:prstGeom prst="line">
            <a:avLst/>
          </a:prstGeom>
          <a:ln w="28575">
            <a:solidFill>
              <a:schemeClr val="accent6">
                <a:lumMod val="40000"/>
                <a:lumOff val="60000"/>
                <a:alpha val="60000"/>
              </a:schemeClr>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4008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8404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3533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1777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729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5720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5993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9/13/2016</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2405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9/13/2016</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0409024"/>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hyperlink" Target="http://school.eb.com/levels/middle/article/275803" TargetMode="External"/><Relationship Id="rId2" Type="http://schemas.openxmlformats.org/officeDocument/2006/relationships/hyperlink" Target="http://school.eb.com/levels/middle/article/27357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hool.eb.com/levels/middle/article/275509#225528.t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hool.eb.com/levels/middle/article/603291" TargetMode="External"/><Relationship Id="rId2" Type="http://schemas.openxmlformats.org/officeDocument/2006/relationships/hyperlink" Target="http://school.eb.com/levels/middle/article/323520" TargetMode="External"/><Relationship Id="rId1" Type="http://schemas.openxmlformats.org/officeDocument/2006/relationships/slideLayout" Target="../slideLayouts/slideLayout2.xml"/><Relationship Id="rId4" Type="http://schemas.openxmlformats.org/officeDocument/2006/relationships/hyperlink" Target="http://school.eb.com/levels/middle/article/27641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hool.eb.com/levels/middle/article/276944" TargetMode="External"/><Relationship Id="rId2" Type="http://schemas.openxmlformats.org/officeDocument/2006/relationships/hyperlink" Target="http://school.eb.com/levels/middle/article/31815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814187" cy="3124201"/>
          </a:xfrm>
        </p:spPr>
        <p:txBody>
          <a:bodyPr>
            <a:normAutofit fontScale="90000"/>
          </a:bodyPr>
          <a:lstStyle/>
          <a:p>
            <a:r>
              <a:rPr lang="en-US" sz="6600" b="1" dirty="0">
                <a:effectLst>
                  <a:outerShdw blurRad="38100" dist="38100" dir="2700000" algn="tl">
                    <a:srgbClr val="000000">
                      <a:alpha val="43137"/>
                    </a:srgbClr>
                  </a:outerShdw>
                </a:effectLst>
              </a:rPr>
              <a:t>Living </a:t>
            </a:r>
            <a:r>
              <a:rPr lang="en-US" sz="6600" b="1" dirty="0" smtClean="0">
                <a:effectLst>
                  <a:outerShdw blurRad="38100" dist="38100" dir="2700000" algn="tl">
                    <a:srgbClr val="000000">
                      <a:alpha val="43137"/>
                    </a:srgbClr>
                  </a:outerShdw>
                </a:effectLst>
              </a:rPr>
              <a:t>Functions: </a:t>
            </a:r>
            <a:r>
              <a:rPr lang="en-US" sz="6600" b="1" cap="small" dirty="0" smtClean="0">
                <a:effectLst>
                  <a:outerShdw blurRad="38100" dist="38100" dir="2700000" algn="tl">
                    <a:srgbClr val="000000">
                      <a:alpha val="43137"/>
                    </a:srgbClr>
                  </a:outerShdw>
                </a:effectLst>
              </a:rPr>
              <a:t>Cell, Plant, Animal</a:t>
            </a:r>
            <a:r>
              <a:rPr lang="en-US" sz="3600" dirty="0" smtClean="0">
                <a:effectLst>
                  <a:outerShdw blurRad="38100" dist="38100" dir="2700000" algn="tl">
                    <a:srgbClr val="000000">
                      <a:alpha val="43137"/>
                    </a:srgbClr>
                  </a:outerShdw>
                </a:effectLst>
              </a:rPr>
              <a:t/>
            </a:r>
            <a:br>
              <a:rPr lang="en-US" sz="3600" dirty="0" smtClean="0">
                <a:effectLst>
                  <a:outerShdw blurRad="38100" dist="38100" dir="2700000" algn="tl">
                    <a:srgbClr val="000000">
                      <a:alpha val="43137"/>
                    </a:srgbClr>
                  </a:outerShdw>
                </a:effectLst>
              </a:rPr>
            </a:br>
            <a:endParaRPr lang="en-US" sz="36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33400" y="3657601"/>
            <a:ext cx="5582265" cy="1913466"/>
          </a:xfrm>
        </p:spPr>
        <p:txBody>
          <a:bodyPr>
            <a:normAutofit fontScale="92500"/>
          </a:bodyPr>
          <a:lstStyle/>
          <a:p>
            <a:r>
              <a:rPr lang="en-US" sz="2800" dirty="0" smtClean="0">
                <a:solidFill>
                  <a:schemeClr val="tx1">
                    <a:lumMod val="95000"/>
                  </a:schemeClr>
                </a:solidFill>
                <a:latin typeface="Adobe Gothic Std B" panose="020B0800000000000000" pitchFamily="34" charset="-128"/>
                <a:ea typeface="Adobe Gothic Std B" panose="020B0800000000000000" pitchFamily="34" charset="-128"/>
              </a:rPr>
              <a:t>Important vocabulary.  When you understand these terms you will be able to make lots of connections.   Connections are a good thing. </a:t>
            </a:r>
            <a:endParaRPr lang="en-US" sz="2800" dirty="0" smtClean="0">
              <a:solidFill>
                <a:schemeClr val="tx1">
                  <a:lumMod val="95000"/>
                </a:schemeClr>
              </a:solidFill>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552134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Theory</a:t>
            </a:r>
            <a:endParaRPr lang="en-US" dirty="0"/>
          </a:p>
        </p:txBody>
      </p:sp>
      <p:sp>
        <p:nvSpPr>
          <p:cNvPr id="3" name="Content Placeholder 2"/>
          <p:cNvSpPr>
            <a:spLocks noGrp="1"/>
          </p:cNvSpPr>
          <p:nvPr>
            <p:ph idx="1"/>
          </p:nvPr>
        </p:nvSpPr>
        <p:spPr/>
        <p:txBody>
          <a:bodyPr anchor="ctr">
            <a:normAutofit fontScale="92500" lnSpcReduction="10000"/>
          </a:bodyPr>
          <a:lstStyle/>
          <a:p>
            <a:pPr>
              <a:buClr>
                <a:schemeClr val="accent2">
                  <a:lumMod val="60000"/>
                  <a:lumOff val="40000"/>
                </a:schemeClr>
              </a:buClr>
            </a:pPr>
            <a:r>
              <a:rPr lang="en-US" sz="3500" b="1" dirty="0">
                <a:solidFill>
                  <a:schemeClr val="tx1"/>
                </a:solidFill>
              </a:rPr>
              <a:t>Cells are the basic form of life</a:t>
            </a:r>
          </a:p>
          <a:p>
            <a:pPr>
              <a:buClr>
                <a:schemeClr val="accent2">
                  <a:lumMod val="60000"/>
                  <a:lumOff val="40000"/>
                </a:schemeClr>
              </a:buClr>
            </a:pPr>
            <a:r>
              <a:rPr lang="en-US" sz="3500" b="1" dirty="0" smtClean="0">
                <a:solidFill>
                  <a:schemeClr val="tx1"/>
                </a:solidFill>
              </a:rPr>
              <a:t>Cells make up all living things</a:t>
            </a:r>
          </a:p>
          <a:p>
            <a:pPr>
              <a:buClr>
                <a:schemeClr val="accent2">
                  <a:lumMod val="60000"/>
                  <a:lumOff val="40000"/>
                </a:schemeClr>
              </a:buClr>
            </a:pPr>
            <a:r>
              <a:rPr lang="en-US" sz="3500" b="1" dirty="0" smtClean="0">
                <a:solidFill>
                  <a:schemeClr val="tx1"/>
                </a:solidFill>
              </a:rPr>
              <a:t>Cell can process energy</a:t>
            </a:r>
          </a:p>
          <a:p>
            <a:pPr>
              <a:buClr>
                <a:schemeClr val="accent2">
                  <a:lumMod val="60000"/>
                  <a:lumOff val="40000"/>
                </a:schemeClr>
              </a:buClr>
            </a:pPr>
            <a:r>
              <a:rPr lang="en-US" sz="3500" b="1" dirty="0" smtClean="0">
                <a:solidFill>
                  <a:schemeClr val="tx1"/>
                </a:solidFill>
              </a:rPr>
              <a:t>Cells come from other cells</a:t>
            </a:r>
          </a:p>
          <a:p>
            <a:pPr>
              <a:buClr>
                <a:schemeClr val="accent2">
                  <a:lumMod val="60000"/>
                  <a:lumOff val="40000"/>
                </a:schemeClr>
              </a:buClr>
            </a:pPr>
            <a:r>
              <a:rPr lang="en-US" sz="3500" b="1" dirty="0" smtClean="0">
                <a:solidFill>
                  <a:schemeClr val="tx1"/>
                </a:solidFill>
              </a:rPr>
              <a:t>Cells have DNA</a:t>
            </a:r>
          </a:p>
          <a:p>
            <a:pPr>
              <a:buClr>
                <a:schemeClr val="accent2">
                  <a:lumMod val="60000"/>
                  <a:lumOff val="40000"/>
                </a:schemeClr>
              </a:buClr>
            </a:pPr>
            <a:r>
              <a:rPr lang="en-US" sz="3500" b="1" dirty="0" smtClean="0">
                <a:solidFill>
                  <a:schemeClr val="tx1"/>
                </a:solidFill>
              </a:rPr>
              <a:t>Cells are made of the same basic chemicals</a:t>
            </a:r>
            <a:endParaRPr lang="en-US" b="1" dirty="0" smtClean="0">
              <a:solidFill>
                <a:schemeClr val="tx1"/>
              </a:solidFill>
            </a:endParaRPr>
          </a:p>
        </p:txBody>
      </p:sp>
    </p:spTree>
    <p:extLst>
      <p:ext uri="{BB962C8B-B14F-4D97-AF65-F5344CB8AC3E}">
        <p14:creationId xmlns:p14="http://schemas.microsoft.com/office/powerpoint/2010/main" val="2511239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783" y="144050"/>
            <a:ext cx="7697869" cy="1057733"/>
          </a:xfrm>
        </p:spPr>
        <p:style>
          <a:lnRef idx="1">
            <a:schemeClr val="accent6"/>
          </a:lnRef>
          <a:fillRef idx="3">
            <a:schemeClr val="accent6"/>
          </a:fillRef>
          <a:effectRef idx="2">
            <a:schemeClr val="accent6"/>
          </a:effectRef>
          <a:fontRef idx="minor">
            <a:schemeClr val="lt1"/>
          </a:fontRef>
        </p:style>
        <p:txBody>
          <a:bodyPr/>
          <a:lstStyle/>
          <a:p>
            <a:r>
              <a:rPr lang="en-US" sz="5400" b="1" dirty="0" smtClean="0"/>
              <a:t>Stimulus</a:t>
            </a:r>
            <a:endParaRPr lang="en-US" sz="5400" b="1" dirty="0"/>
          </a:p>
        </p:txBody>
      </p:sp>
      <p:sp>
        <p:nvSpPr>
          <p:cNvPr id="3" name="Content Placeholder 2"/>
          <p:cNvSpPr>
            <a:spLocks noGrp="1"/>
          </p:cNvSpPr>
          <p:nvPr>
            <p:ph idx="1"/>
          </p:nvPr>
        </p:nvSpPr>
        <p:spPr>
          <a:xfrm>
            <a:off x="533399" y="1820448"/>
            <a:ext cx="8114211" cy="4737105"/>
          </a:xfrm>
        </p:spPr>
        <p:txBody>
          <a:bodyPr>
            <a:normAutofit fontScale="62500" lnSpcReduction="20000"/>
          </a:bodyPr>
          <a:lstStyle/>
          <a:p>
            <a:r>
              <a:rPr lang="en-US" sz="4400" dirty="0" smtClean="0"/>
              <a:t>stimulus </a:t>
            </a:r>
            <a:r>
              <a:rPr lang="en-US" sz="4400" dirty="0"/>
              <a:t>is a signal from the animal’s body or its environment. It is a form of energy—light waves or sound vibrations, for example. All but the simplest animals receive a stimulus—light, sound, taste, touch, or smell—through special cells called receptors, located in many places on or in the body. </a:t>
            </a:r>
            <a:endParaRPr lang="en-US" sz="4400" dirty="0" smtClean="0"/>
          </a:p>
          <a:p>
            <a:r>
              <a:rPr lang="en-US" sz="4400" b="1" dirty="0"/>
              <a:t>PLANTS AND ANIMLAS CAN RESPOND TO STIMULUS</a:t>
            </a:r>
            <a:r>
              <a:rPr lang="en-US" sz="4400" dirty="0"/>
              <a:t> </a:t>
            </a:r>
            <a:r>
              <a:rPr lang="en-US" sz="4400" dirty="0" smtClean="0"/>
              <a:t>in different ways</a:t>
            </a:r>
            <a:endParaRPr lang="en-US" sz="4400" dirty="0"/>
          </a:p>
          <a:p>
            <a:r>
              <a:rPr lang="en-US" sz="2900" dirty="0" smtClean="0"/>
              <a:t>Inside </a:t>
            </a:r>
            <a:r>
              <a:rPr lang="en-US" sz="2900" dirty="0"/>
              <a:t>the protective seed covering, the embryonic plant lies dormant until the moisture and warmth of spring stimulate its growth</a:t>
            </a:r>
            <a:r>
              <a:rPr lang="en-US" sz="2900" dirty="0" smtClean="0"/>
              <a:t>.</a:t>
            </a:r>
          </a:p>
          <a:p>
            <a:r>
              <a:rPr lang="en-US" sz="2900" dirty="0"/>
              <a:t>Cell turgor is very important to plant growth and structure. Turgor causes expansion of the cell wall and stimulates cell growth.</a:t>
            </a:r>
            <a:endParaRPr lang="en-US" sz="2900" dirty="0" smtClean="0"/>
          </a:p>
          <a:p>
            <a:endParaRPr lang="en-US" dirty="0" smtClean="0"/>
          </a:p>
        </p:txBody>
      </p:sp>
    </p:spTree>
    <p:extLst>
      <p:ext uri="{BB962C8B-B14F-4D97-AF65-F5344CB8AC3E}">
        <p14:creationId xmlns:p14="http://schemas.microsoft.com/office/powerpoint/2010/main" val="1217159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783" y="144050"/>
            <a:ext cx="7697869" cy="1057733"/>
          </a:xfrm>
        </p:spPr>
        <p:style>
          <a:lnRef idx="1">
            <a:schemeClr val="accent6"/>
          </a:lnRef>
          <a:fillRef idx="3">
            <a:schemeClr val="accent6"/>
          </a:fillRef>
          <a:effectRef idx="2">
            <a:schemeClr val="accent6"/>
          </a:effectRef>
          <a:fontRef idx="minor">
            <a:schemeClr val="lt1"/>
          </a:fontRef>
        </p:style>
        <p:txBody>
          <a:bodyPr/>
          <a:lstStyle/>
          <a:p>
            <a:r>
              <a:rPr lang="en-US" sz="5400" b="1" dirty="0" smtClean="0"/>
              <a:t>Response</a:t>
            </a:r>
            <a:endParaRPr lang="en-US" sz="5400" b="1" dirty="0"/>
          </a:p>
        </p:txBody>
      </p:sp>
      <p:sp>
        <p:nvSpPr>
          <p:cNvPr id="3" name="Content Placeholder 2"/>
          <p:cNvSpPr>
            <a:spLocks noGrp="1"/>
          </p:cNvSpPr>
          <p:nvPr>
            <p:ph idx="1"/>
          </p:nvPr>
        </p:nvSpPr>
        <p:spPr/>
        <p:txBody>
          <a:bodyPr>
            <a:normAutofit fontScale="55000" lnSpcReduction="20000"/>
          </a:bodyPr>
          <a:lstStyle/>
          <a:p>
            <a:r>
              <a:rPr lang="en-US" sz="5100" dirty="0" smtClean="0"/>
              <a:t>Behavior or Actions caused by a stimulus</a:t>
            </a:r>
          </a:p>
          <a:p>
            <a:r>
              <a:rPr lang="en-US" sz="5100" dirty="0"/>
              <a:t>T</a:t>
            </a:r>
            <a:r>
              <a:rPr lang="en-US" sz="5100" dirty="0" smtClean="0"/>
              <a:t>he </a:t>
            </a:r>
            <a:r>
              <a:rPr lang="en-US" sz="5100" dirty="0"/>
              <a:t>direction or intensity of a response may be described as positive, if directed toward a stimulus, or negative, if directed away from it</a:t>
            </a:r>
            <a:r>
              <a:rPr lang="en-US" sz="4500" dirty="0" smtClean="0"/>
              <a:t>.</a:t>
            </a:r>
          </a:p>
          <a:p>
            <a:r>
              <a:rPr lang="en-US" sz="2900" dirty="0"/>
              <a:t>As a rule, only animals are capable of such responses. Still another type of orienting response is called a kinesis—an increase or decrease in an animal’s activity, but in no particular direction</a:t>
            </a:r>
            <a:r>
              <a:rPr lang="en-US" sz="2900" dirty="0" smtClean="0"/>
              <a:t>.</a:t>
            </a:r>
          </a:p>
          <a:p>
            <a:r>
              <a:rPr lang="en-US" sz="2900" dirty="0"/>
              <a:t>Prefixes are usually added to the root words tropism, taxis, and kinesis to indicate the kind of energy to which the organism is responding. For example, geotropism is response to gravity; </a:t>
            </a:r>
            <a:r>
              <a:rPr lang="en-US" sz="2900" dirty="0" err="1"/>
              <a:t>phototaxis</a:t>
            </a:r>
            <a:r>
              <a:rPr lang="en-US" sz="2900" dirty="0"/>
              <a:t>, response to light.</a:t>
            </a:r>
            <a:endParaRPr lang="en-US" sz="2900" dirty="0"/>
          </a:p>
        </p:txBody>
      </p:sp>
    </p:spTree>
    <p:extLst>
      <p:ext uri="{BB962C8B-B14F-4D97-AF65-F5344CB8AC3E}">
        <p14:creationId xmlns:p14="http://schemas.microsoft.com/office/powerpoint/2010/main" val="1005474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783" y="144050"/>
            <a:ext cx="7697869" cy="1057733"/>
          </a:xfrm>
        </p:spPr>
        <p:style>
          <a:lnRef idx="1">
            <a:schemeClr val="accent6"/>
          </a:lnRef>
          <a:fillRef idx="3">
            <a:schemeClr val="accent6"/>
          </a:fillRef>
          <a:effectRef idx="2">
            <a:schemeClr val="accent6"/>
          </a:effectRef>
          <a:fontRef idx="minor">
            <a:schemeClr val="lt1"/>
          </a:fontRef>
        </p:style>
        <p:txBody>
          <a:bodyPr/>
          <a:lstStyle/>
          <a:p>
            <a:r>
              <a:rPr lang="en-US" sz="5400" b="1" dirty="0" smtClean="0"/>
              <a:t>Reproduction</a:t>
            </a:r>
            <a:endParaRPr lang="en-US" sz="5400" b="1" dirty="0"/>
          </a:p>
        </p:txBody>
      </p:sp>
      <p:sp>
        <p:nvSpPr>
          <p:cNvPr id="3" name="Content Placeholder 2"/>
          <p:cNvSpPr>
            <a:spLocks noGrp="1"/>
          </p:cNvSpPr>
          <p:nvPr>
            <p:ph idx="1"/>
          </p:nvPr>
        </p:nvSpPr>
        <p:spPr/>
        <p:txBody>
          <a:bodyPr/>
          <a:lstStyle/>
          <a:p>
            <a:r>
              <a:rPr lang="en-US" b="1" dirty="0"/>
              <a:t> to produce new individuals of the same kind</a:t>
            </a:r>
            <a:endParaRPr lang="en-US" b="1" dirty="0" smtClean="0"/>
          </a:p>
          <a:p>
            <a:r>
              <a:rPr lang="en-US" dirty="0" smtClean="0"/>
              <a:t>the </a:t>
            </a:r>
            <a:r>
              <a:rPr lang="en-US" dirty="0"/>
              <a:t>act or process of reproducing</a:t>
            </a:r>
          </a:p>
          <a:p>
            <a:r>
              <a:rPr lang="en-US" dirty="0" smtClean="0"/>
              <a:t> </a:t>
            </a:r>
            <a:r>
              <a:rPr lang="en-US" dirty="0"/>
              <a:t>the process by which plants and animals produce offspring</a:t>
            </a:r>
          </a:p>
          <a:p>
            <a:r>
              <a:rPr lang="en-US" b="1" dirty="0" smtClean="0"/>
              <a:t>something </a:t>
            </a:r>
            <a:r>
              <a:rPr lang="en-US" b="1" dirty="0"/>
              <a:t>reproduced : copy</a:t>
            </a:r>
          </a:p>
        </p:txBody>
      </p:sp>
    </p:spTree>
    <p:extLst>
      <p:ext uri="{BB962C8B-B14F-4D97-AF65-F5344CB8AC3E}">
        <p14:creationId xmlns:p14="http://schemas.microsoft.com/office/powerpoint/2010/main" val="3184670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Processes  </a:t>
            </a:r>
            <a:r>
              <a:rPr lang="en-US" sz="2400" dirty="0" smtClean="0"/>
              <a:t>The Function</a:t>
            </a:r>
            <a:endParaRPr lang="en-US" sz="2400" dirty="0"/>
          </a:p>
        </p:txBody>
      </p:sp>
      <p:sp>
        <p:nvSpPr>
          <p:cNvPr id="3" name="Content Placeholder 2"/>
          <p:cNvSpPr>
            <a:spLocks noGrp="1"/>
          </p:cNvSpPr>
          <p:nvPr>
            <p:ph idx="1"/>
          </p:nvPr>
        </p:nvSpPr>
        <p:spPr>
          <a:xfrm>
            <a:off x="419099" y="1820449"/>
            <a:ext cx="7858935" cy="4060632"/>
          </a:xfrm>
        </p:spPr>
        <p:txBody>
          <a:bodyPr anchor="ctr">
            <a:normAutofit fontScale="92500"/>
          </a:bodyPr>
          <a:lstStyle/>
          <a:p>
            <a:pPr>
              <a:buClr>
                <a:schemeClr val="accent2">
                  <a:lumMod val="60000"/>
                  <a:lumOff val="40000"/>
                </a:schemeClr>
              </a:buClr>
            </a:pPr>
            <a:r>
              <a:rPr lang="en-US" sz="3500" b="1" dirty="0" smtClean="0">
                <a:solidFill>
                  <a:schemeClr val="tx1"/>
                </a:solidFill>
              </a:rPr>
              <a:t>Reproduce- </a:t>
            </a:r>
            <a:r>
              <a:rPr lang="en-US" sz="2800" b="1" dirty="0" smtClean="0">
                <a:solidFill>
                  <a:schemeClr val="tx1"/>
                </a:solidFill>
              </a:rPr>
              <a:t>Sexual &amp; Asexual  &gt; Offspring</a:t>
            </a:r>
            <a:endParaRPr lang="en-US" sz="3500" b="1" dirty="0" smtClean="0">
              <a:solidFill>
                <a:schemeClr val="tx1"/>
              </a:solidFill>
            </a:endParaRPr>
          </a:p>
          <a:p>
            <a:pPr>
              <a:buClr>
                <a:schemeClr val="accent2">
                  <a:lumMod val="60000"/>
                  <a:lumOff val="40000"/>
                </a:schemeClr>
              </a:buClr>
            </a:pPr>
            <a:r>
              <a:rPr lang="en-US" sz="3500" b="1" dirty="0" smtClean="0">
                <a:solidFill>
                  <a:schemeClr val="tx1"/>
                </a:solidFill>
              </a:rPr>
              <a:t>Growth </a:t>
            </a:r>
            <a:endParaRPr lang="en-US" sz="3500" b="1" dirty="0" smtClean="0">
              <a:solidFill>
                <a:schemeClr val="tx1"/>
              </a:solidFill>
            </a:endParaRPr>
          </a:p>
          <a:p>
            <a:pPr>
              <a:buClr>
                <a:schemeClr val="accent2">
                  <a:lumMod val="60000"/>
                  <a:lumOff val="40000"/>
                </a:schemeClr>
              </a:buClr>
            </a:pPr>
            <a:r>
              <a:rPr lang="en-US" sz="3500" b="1" dirty="0" smtClean="0">
                <a:solidFill>
                  <a:schemeClr val="tx1"/>
                </a:solidFill>
              </a:rPr>
              <a:t>Obtain &amp; Use Energy- </a:t>
            </a:r>
            <a:r>
              <a:rPr lang="en-US" sz="2600" b="1" dirty="0" smtClean="0">
                <a:solidFill>
                  <a:schemeClr val="tx1"/>
                </a:solidFill>
              </a:rPr>
              <a:t>Metabolism,  Respiration, Photosynthesis</a:t>
            </a:r>
          </a:p>
          <a:p>
            <a:pPr>
              <a:buClr>
                <a:schemeClr val="accent2">
                  <a:lumMod val="60000"/>
                  <a:lumOff val="40000"/>
                </a:schemeClr>
              </a:buClr>
            </a:pPr>
            <a:r>
              <a:rPr lang="en-US" sz="3500" b="1" dirty="0" smtClean="0">
                <a:solidFill>
                  <a:schemeClr val="tx1"/>
                </a:solidFill>
              </a:rPr>
              <a:t>Produce &amp; Release Waste</a:t>
            </a:r>
          </a:p>
          <a:p>
            <a:pPr>
              <a:buClr>
                <a:schemeClr val="accent2">
                  <a:lumMod val="60000"/>
                  <a:lumOff val="40000"/>
                </a:schemeClr>
              </a:buClr>
            </a:pPr>
            <a:r>
              <a:rPr lang="en-US" sz="3500" b="1" dirty="0" smtClean="0">
                <a:solidFill>
                  <a:schemeClr val="tx1"/>
                </a:solidFill>
              </a:rPr>
              <a:t>Mobilit</a:t>
            </a:r>
            <a:r>
              <a:rPr lang="en-US" sz="3500" b="1" dirty="0" smtClean="0">
                <a:solidFill>
                  <a:schemeClr val="tx1"/>
                </a:solidFill>
              </a:rPr>
              <a:t>y- </a:t>
            </a:r>
            <a:r>
              <a:rPr lang="en-US" sz="3000" b="1" dirty="0" smtClean="0">
                <a:solidFill>
                  <a:schemeClr val="tx1"/>
                </a:solidFill>
              </a:rPr>
              <a:t>Respond </a:t>
            </a:r>
            <a:r>
              <a:rPr lang="en-US" sz="3000" b="1" dirty="0" smtClean="0">
                <a:solidFill>
                  <a:schemeClr val="tx1"/>
                </a:solidFill>
              </a:rPr>
              <a:t>To Environment- </a:t>
            </a:r>
            <a:r>
              <a:rPr lang="en-US" sz="2600" b="1" dirty="0" smtClean="0">
                <a:solidFill>
                  <a:schemeClr val="tx1"/>
                </a:solidFill>
              </a:rPr>
              <a:t>Stimulus &amp; Response</a:t>
            </a:r>
          </a:p>
        </p:txBody>
      </p:sp>
    </p:spTree>
    <p:extLst>
      <p:ext uri="{BB962C8B-B14F-4D97-AF65-F5344CB8AC3E}">
        <p14:creationId xmlns:p14="http://schemas.microsoft.com/office/powerpoint/2010/main" val="124984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783" y="144050"/>
            <a:ext cx="7697869" cy="1057733"/>
          </a:xfrm>
        </p:spPr>
        <p:style>
          <a:lnRef idx="1">
            <a:schemeClr val="accent6"/>
          </a:lnRef>
          <a:fillRef idx="3">
            <a:schemeClr val="accent6"/>
          </a:fillRef>
          <a:effectRef idx="2">
            <a:schemeClr val="accent6"/>
          </a:effectRef>
          <a:fontRef idx="minor">
            <a:schemeClr val="lt1"/>
          </a:fontRef>
        </p:style>
        <p:txBody>
          <a:bodyPr/>
          <a:lstStyle/>
          <a:p>
            <a:r>
              <a:rPr lang="en-US" sz="5400" b="1" dirty="0" smtClean="0"/>
              <a:t>Structure</a:t>
            </a:r>
            <a:endParaRPr lang="en-US" sz="5400" b="1" dirty="0"/>
          </a:p>
        </p:txBody>
      </p:sp>
      <p:sp>
        <p:nvSpPr>
          <p:cNvPr id="3" name="Content Placeholder 2"/>
          <p:cNvSpPr>
            <a:spLocks noGrp="1"/>
          </p:cNvSpPr>
          <p:nvPr>
            <p:ph idx="1"/>
          </p:nvPr>
        </p:nvSpPr>
        <p:spPr/>
        <p:txBody>
          <a:bodyPr>
            <a:normAutofit/>
          </a:bodyPr>
          <a:lstStyle/>
          <a:p>
            <a:r>
              <a:rPr lang="en-US" dirty="0" smtClean="0"/>
              <a:t>something </a:t>
            </a:r>
            <a:r>
              <a:rPr lang="en-US" b="1" dirty="0"/>
              <a:t>constructed or arranged in a definite pattern of organization</a:t>
            </a:r>
          </a:p>
          <a:p>
            <a:r>
              <a:rPr lang="en-US" dirty="0" smtClean="0"/>
              <a:t>manner </a:t>
            </a:r>
            <a:r>
              <a:rPr lang="en-US" dirty="0"/>
              <a:t>of construction :</a:t>
            </a:r>
            <a:r>
              <a:rPr lang="en-US" b="1" dirty="0"/>
              <a:t>the arrangement or relationship of elements</a:t>
            </a:r>
            <a:r>
              <a:rPr lang="en-US" dirty="0"/>
              <a:t> (as particles, parts, or organs) in a substance, body, or system </a:t>
            </a:r>
          </a:p>
        </p:txBody>
      </p:sp>
    </p:spTree>
    <p:extLst>
      <p:ext uri="{BB962C8B-B14F-4D97-AF65-F5344CB8AC3E}">
        <p14:creationId xmlns:p14="http://schemas.microsoft.com/office/powerpoint/2010/main" val="3906548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783" y="144050"/>
            <a:ext cx="7697869" cy="1057733"/>
          </a:xfrm>
        </p:spPr>
        <p:style>
          <a:lnRef idx="1">
            <a:schemeClr val="accent6"/>
          </a:lnRef>
          <a:fillRef idx="3">
            <a:schemeClr val="accent6"/>
          </a:fillRef>
          <a:effectRef idx="2">
            <a:schemeClr val="accent6"/>
          </a:effectRef>
          <a:fontRef idx="minor">
            <a:schemeClr val="lt1"/>
          </a:fontRef>
        </p:style>
        <p:txBody>
          <a:bodyPr/>
          <a:lstStyle/>
          <a:p>
            <a:r>
              <a:rPr lang="en-US" sz="5400" b="1" dirty="0" smtClean="0"/>
              <a:t>Function</a:t>
            </a:r>
            <a:endParaRPr lang="en-US" sz="5400" b="1" dirty="0"/>
          </a:p>
        </p:txBody>
      </p:sp>
      <p:sp>
        <p:nvSpPr>
          <p:cNvPr id="3" name="Content Placeholder 2"/>
          <p:cNvSpPr>
            <a:spLocks noGrp="1"/>
          </p:cNvSpPr>
          <p:nvPr>
            <p:ph idx="1"/>
          </p:nvPr>
        </p:nvSpPr>
        <p:spPr/>
        <p:txBody>
          <a:bodyPr/>
          <a:lstStyle/>
          <a:p>
            <a:r>
              <a:rPr lang="en-US" dirty="0"/>
              <a:t>the </a:t>
            </a:r>
            <a:r>
              <a:rPr lang="en-US" b="1" dirty="0"/>
              <a:t>particular purpose </a:t>
            </a:r>
            <a:r>
              <a:rPr lang="en-US" dirty="0"/>
              <a:t>for which a person or thing is specially fitted or used or for which a thing exists &lt;the function of a knife is cutting&gt;</a:t>
            </a:r>
          </a:p>
          <a:p>
            <a:r>
              <a:rPr lang="en-US" b="1" dirty="0" smtClean="0"/>
              <a:t>the </a:t>
            </a:r>
            <a:r>
              <a:rPr lang="en-US" b="1" dirty="0"/>
              <a:t>natural or proper action of a bodily part in a living thing </a:t>
            </a:r>
            <a:r>
              <a:rPr lang="en-US" dirty="0"/>
              <a:t>&lt;the function of the heart&gt;</a:t>
            </a:r>
          </a:p>
        </p:txBody>
      </p:sp>
    </p:spTree>
    <p:extLst>
      <p:ext uri="{BB962C8B-B14F-4D97-AF65-F5344CB8AC3E}">
        <p14:creationId xmlns:p14="http://schemas.microsoft.com/office/powerpoint/2010/main" val="3909354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464960453"/>
              </p:ext>
            </p:extLst>
          </p:nvPr>
        </p:nvGraphicFramePr>
        <p:xfrm>
          <a:off x="381000" y="342900"/>
          <a:ext cx="7251700" cy="5143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3279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783" y="144050"/>
            <a:ext cx="7697869" cy="1057733"/>
          </a:xfrm>
        </p:spPr>
        <p:style>
          <a:lnRef idx="1">
            <a:schemeClr val="accent6"/>
          </a:lnRef>
          <a:fillRef idx="3">
            <a:schemeClr val="accent6"/>
          </a:fillRef>
          <a:effectRef idx="2">
            <a:schemeClr val="accent6"/>
          </a:effectRef>
          <a:fontRef idx="minor">
            <a:schemeClr val="lt1"/>
          </a:fontRef>
        </p:style>
        <p:txBody>
          <a:bodyPr/>
          <a:lstStyle/>
          <a:p>
            <a:r>
              <a:rPr lang="en-US" sz="5400" b="1" dirty="0" smtClean="0"/>
              <a:t>Metabolism </a:t>
            </a:r>
            <a:r>
              <a:rPr lang="en-US" sz="1800" b="1" dirty="0" smtClean="0"/>
              <a:t>part of energy</a:t>
            </a:r>
            <a:endParaRPr lang="en-US" sz="1800" b="1" dirty="0"/>
          </a:p>
        </p:txBody>
      </p:sp>
      <p:sp>
        <p:nvSpPr>
          <p:cNvPr id="3" name="Content Placeholder 2"/>
          <p:cNvSpPr>
            <a:spLocks noGrp="1"/>
          </p:cNvSpPr>
          <p:nvPr>
            <p:ph idx="1"/>
          </p:nvPr>
        </p:nvSpPr>
        <p:spPr/>
        <p:txBody>
          <a:bodyPr>
            <a:normAutofit/>
          </a:bodyPr>
          <a:lstStyle/>
          <a:p>
            <a:r>
              <a:rPr lang="en-US" dirty="0"/>
              <a:t>Thousands of chemical reactions are necessary to keep living </a:t>
            </a:r>
            <a:r>
              <a:rPr lang="en-US" dirty="0">
                <a:hlinkClick r:id="rId2"/>
              </a:rPr>
              <a:t>cells</a:t>
            </a:r>
            <a:r>
              <a:rPr lang="en-US" dirty="0"/>
              <a:t> healthy. The sum of these reactions is called metabolism. </a:t>
            </a:r>
            <a:r>
              <a:rPr lang="en-US" sz="2600" dirty="0"/>
              <a:t>Many of the reactions involve breaking down molecules to release some of their stored energy</a:t>
            </a:r>
            <a:r>
              <a:rPr lang="en-US" sz="2600" dirty="0" smtClean="0"/>
              <a:t>.</a:t>
            </a:r>
          </a:p>
          <a:p>
            <a:r>
              <a:rPr lang="en-US" dirty="0">
                <a:hlinkClick r:id="rId3"/>
              </a:rPr>
              <a:t>More </a:t>
            </a:r>
            <a:r>
              <a:rPr lang="en-US" dirty="0" smtClean="0">
                <a:hlinkClick r:id="rId3"/>
              </a:rPr>
              <a:t>Info</a:t>
            </a:r>
            <a:endParaRPr lang="en-US" dirty="0"/>
          </a:p>
        </p:txBody>
      </p:sp>
    </p:spTree>
    <p:extLst>
      <p:ext uri="{BB962C8B-B14F-4D97-AF65-F5344CB8AC3E}">
        <p14:creationId xmlns:p14="http://schemas.microsoft.com/office/powerpoint/2010/main" val="2841950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783" y="144050"/>
            <a:ext cx="7697869" cy="1057733"/>
          </a:xfrm>
        </p:spPr>
        <p:style>
          <a:lnRef idx="1">
            <a:schemeClr val="accent6"/>
          </a:lnRef>
          <a:fillRef idx="3">
            <a:schemeClr val="accent6"/>
          </a:fillRef>
          <a:effectRef idx="2">
            <a:schemeClr val="accent6"/>
          </a:effectRef>
          <a:fontRef idx="minor">
            <a:schemeClr val="lt1"/>
          </a:fontRef>
        </p:style>
        <p:txBody>
          <a:bodyPr/>
          <a:lstStyle/>
          <a:p>
            <a:r>
              <a:rPr lang="en-US" sz="5400" b="1" dirty="0" smtClean="0"/>
              <a:t>Respiration </a:t>
            </a:r>
            <a:r>
              <a:rPr lang="en-US" sz="1800" b="1" dirty="0">
                <a:solidFill>
                  <a:prstClr val="white"/>
                </a:solidFill>
              </a:rPr>
              <a:t>part of energy</a:t>
            </a:r>
            <a:endParaRPr lang="en-US" sz="5400" b="1" dirty="0"/>
          </a:p>
        </p:txBody>
      </p:sp>
      <p:sp>
        <p:nvSpPr>
          <p:cNvPr id="3" name="Content Placeholder 2"/>
          <p:cNvSpPr>
            <a:spLocks noGrp="1"/>
          </p:cNvSpPr>
          <p:nvPr>
            <p:ph idx="1"/>
          </p:nvPr>
        </p:nvSpPr>
        <p:spPr/>
        <p:txBody>
          <a:bodyPr>
            <a:normAutofit fontScale="55000" lnSpcReduction="20000"/>
          </a:bodyPr>
          <a:lstStyle/>
          <a:p>
            <a:r>
              <a:rPr lang="en-US" sz="4600" dirty="0"/>
              <a:t>All living organisms must be capable of releasing energy stored in food molecules through a chemical process known as cellular respiration</a:t>
            </a:r>
            <a:r>
              <a:rPr lang="en-US" sz="4600" dirty="0" smtClean="0"/>
              <a:t>.</a:t>
            </a:r>
          </a:p>
          <a:p>
            <a:r>
              <a:rPr lang="en-US" sz="4500" dirty="0"/>
              <a:t>oxygen is taken up and carbon dioxide is given off</a:t>
            </a:r>
            <a:r>
              <a:rPr lang="en-US" sz="4500" dirty="0" smtClean="0"/>
              <a:t>.</a:t>
            </a:r>
          </a:p>
          <a:p>
            <a:r>
              <a:rPr lang="en-US" dirty="0"/>
              <a:t>Large multicellular animals such as birds and mammals must breathe in oxygen, which travels to the lungs and is transferred to the blood flow of the body’s arteries. </a:t>
            </a:r>
            <a:endParaRPr lang="en-US" dirty="0" smtClean="0"/>
          </a:p>
          <a:p>
            <a:r>
              <a:rPr lang="en-US" dirty="0"/>
              <a:t>Plants respire too, but they do it through openings called stomata</a:t>
            </a:r>
            <a:r>
              <a:rPr lang="en-US" dirty="0" smtClean="0"/>
              <a:t>, </a:t>
            </a:r>
            <a:r>
              <a:rPr lang="en-US" dirty="0"/>
              <a:t>which are found on the underside of their leaves. </a:t>
            </a:r>
            <a:endParaRPr lang="en-US" dirty="0" smtClean="0"/>
          </a:p>
          <a:p>
            <a:r>
              <a:rPr lang="en-US" dirty="0" smtClean="0">
                <a:hlinkClick r:id="rId2"/>
              </a:rPr>
              <a:t>MORE INFO</a:t>
            </a:r>
            <a:endParaRPr lang="en-US" dirty="0"/>
          </a:p>
        </p:txBody>
      </p:sp>
    </p:spTree>
    <p:extLst>
      <p:ext uri="{BB962C8B-B14F-4D97-AF65-F5344CB8AC3E}">
        <p14:creationId xmlns:p14="http://schemas.microsoft.com/office/powerpoint/2010/main" val="2906479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342" y="144050"/>
            <a:ext cx="8038577" cy="1057733"/>
          </a:xfrm>
        </p:spPr>
        <p:style>
          <a:lnRef idx="1">
            <a:schemeClr val="accent6"/>
          </a:lnRef>
          <a:fillRef idx="3">
            <a:schemeClr val="accent6"/>
          </a:fillRef>
          <a:effectRef idx="2">
            <a:schemeClr val="accent6"/>
          </a:effectRef>
          <a:fontRef idx="minor">
            <a:schemeClr val="lt1"/>
          </a:fontRef>
        </p:style>
        <p:txBody>
          <a:bodyPr/>
          <a:lstStyle/>
          <a:p>
            <a:r>
              <a:rPr lang="en-US" sz="5400" b="1" dirty="0" smtClean="0"/>
              <a:t>Photosynthesis </a:t>
            </a:r>
            <a:r>
              <a:rPr lang="en-US" sz="1800" b="1" dirty="0">
                <a:solidFill>
                  <a:prstClr val="white"/>
                </a:solidFill>
              </a:rPr>
              <a:t>part of energy</a:t>
            </a:r>
            <a:endParaRPr lang="en-US" sz="5400" b="1" dirty="0"/>
          </a:p>
        </p:txBody>
      </p:sp>
      <p:sp>
        <p:nvSpPr>
          <p:cNvPr id="3" name="Content Placeholder 2"/>
          <p:cNvSpPr>
            <a:spLocks noGrp="1"/>
          </p:cNvSpPr>
          <p:nvPr>
            <p:ph idx="1"/>
          </p:nvPr>
        </p:nvSpPr>
        <p:spPr/>
        <p:txBody>
          <a:bodyPr>
            <a:normAutofit fontScale="77500" lnSpcReduction="20000"/>
          </a:bodyPr>
          <a:lstStyle/>
          <a:p>
            <a:r>
              <a:rPr lang="en-US" dirty="0"/>
              <a:t>Photosynthesis is a process by which plants, algae, and certain microorganisms transform light energy from the sun into the chemical energy of food. During photosynthesis, energy from sunlight is harnessed and used to convert carbon dioxide and water into organic compounds—namely sugar molecules—and oxygen</a:t>
            </a:r>
            <a:r>
              <a:rPr lang="en-US" dirty="0" smtClean="0"/>
              <a:t>.</a:t>
            </a:r>
          </a:p>
          <a:p>
            <a:r>
              <a:rPr lang="en-US" sz="2100" dirty="0"/>
              <a:t>This chemical energy is transferred to animals that eat plants as well as other photosynthetic organisms, and to the animals that eat other animals (</a:t>
            </a:r>
            <a:r>
              <a:rPr lang="en-US" sz="2100" i="1" dirty="0"/>
              <a:t>see</a:t>
            </a:r>
            <a:r>
              <a:rPr lang="en-US" sz="2100" dirty="0"/>
              <a:t> </a:t>
            </a:r>
            <a:r>
              <a:rPr lang="en-US" sz="2100" dirty="0">
                <a:hlinkClick r:id="rId2"/>
              </a:rPr>
              <a:t>food chain</a:t>
            </a:r>
            <a:r>
              <a:rPr lang="en-US" sz="2100" dirty="0"/>
              <a:t>). The oxygen produced through photosynthesis is released into the atmosphere (in the case of aquatic organisms, into the aquatic </a:t>
            </a:r>
            <a:r>
              <a:rPr lang="en-US" sz="2100" dirty="0" smtClean="0"/>
              <a:t>environment</a:t>
            </a:r>
            <a:r>
              <a:rPr lang="en-US" sz="2100" dirty="0"/>
              <a:t>) and used by organisms for </a:t>
            </a:r>
            <a:r>
              <a:rPr lang="en-US" sz="2100" dirty="0">
                <a:hlinkClick r:id="rId3"/>
              </a:rPr>
              <a:t>cellular respiration</a:t>
            </a:r>
            <a:r>
              <a:rPr lang="en-US" sz="2100" dirty="0" smtClean="0"/>
              <a:t>.</a:t>
            </a:r>
          </a:p>
          <a:p>
            <a:r>
              <a:rPr lang="en-US" sz="2100" dirty="0" smtClean="0">
                <a:hlinkClick r:id="rId4"/>
              </a:rPr>
              <a:t>MORE INFO</a:t>
            </a:r>
            <a:endParaRPr lang="en-US" sz="2100" dirty="0"/>
          </a:p>
        </p:txBody>
      </p:sp>
    </p:spTree>
    <p:extLst>
      <p:ext uri="{BB962C8B-B14F-4D97-AF65-F5344CB8AC3E}">
        <p14:creationId xmlns:p14="http://schemas.microsoft.com/office/powerpoint/2010/main" val="580635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783" y="144050"/>
            <a:ext cx="7697869" cy="1057733"/>
          </a:xfrm>
        </p:spPr>
        <p:style>
          <a:lnRef idx="1">
            <a:schemeClr val="accent6"/>
          </a:lnRef>
          <a:fillRef idx="3">
            <a:schemeClr val="accent6"/>
          </a:fillRef>
          <a:effectRef idx="2">
            <a:schemeClr val="accent6"/>
          </a:effectRef>
          <a:fontRef idx="minor">
            <a:schemeClr val="lt1"/>
          </a:fontRef>
        </p:style>
        <p:txBody>
          <a:bodyPr/>
          <a:lstStyle/>
          <a:p>
            <a:r>
              <a:rPr lang="en-US" sz="5400" b="1" dirty="0" smtClean="0"/>
              <a:t>Waste</a:t>
            </a:r>
            <a:endParaRPr lang="en-US" sz="5400" b="1" dirty="0"/>
          </a:p>
        </p:txBody>
      </p:sp>
      <p:sp>
        <p:nvSpPr>
          <p:cNvPr id="3" name="Content Placeholder 2"/>
          <p:cNvSpPr>
            <a:spLocks noGrp="1"/>
          </p:cNvSpPr>
          <p:nvPr>
            <p:ph idx="1"/>
          </p:nvPr>
        </p:nvSpPr>
        <p:spPr>
          <a:xfrm>
            <a:off x="533400" y="1820449"/>
            <a:ext cx="7944394" cy="4060632"/>
          </a:xfrm>
        </p:spPr>
        <p:txBody>
          <a:bodyPr>
            <a:normAutofit fontScale="70000" lnSpcReduction="20000"/>
          </a:bodyPr>
          <a:lstStyle/>
          <a:p>
            <a:r>
              <a:rPr lang="en-US" sz="3400" b="1" dirty="0"/>
              <a:t>All living organisms create waste products via the processes of living.</a:t>
            </a:r>
            <a:r>
              <a:rPr lang="en-US" dirty="0"/>
              <a:t> Much waste comes from food. The rest is produced by movement, growth, and other functions of living. If this waste remained in living things, it would soon cause illness and death. Thus living things must have a way to dispose of waste matter. The process that removes waste products from the body is called excretion.</a:t>
            </a:r>
            <a:endParaRPr lang="en-US" dirty="0" smtClean="0"/>
          </a:p>
          <a:p>
            <a:r>
              <a:rPr lang="en-US" sz="2600" dirty="0" smtClean="0"/>
              <a:t>Blood </a:t>
            </a:r>
            <a:r>
              <a:rPr lang="en-US" sz="2600" dirty="0"/>
              <a:t>carries the oxygen needed to release energy from food, and it carries away the carbon dioxide and water produced as wastes by cellular processes</a:t>
            </a:r>
            <a:r>
              <a:rPr lang="en-US" sz="2600" dirty="0" smtClean="0"/>
              <a:t>.</a:t>
            </a:r>
          </a:p>
          <a:p>
            <a:r>
              <a:rPr lang="en-US" sz="2600" dirty="0"/>
              <a:t>To provide what every cell needs and to carry off wastes the plant uses a liquid called sap, which travels through specialized cells in the plant.</a:t>
            </a:r>
            <a:endParaRPr lang="en-US" sz="2600" dirty="0"/>
          </a:p>
        </p:txBody>
      </p:sp>
    </p:spTree>
    <p:extLst>
      <p:ext uri="{BB962C8B-B14F-4D97-AF65-F5344CB8AC3E}">
        <p14:creationId xmlns:p14="http://schemas.microsoft.com/office/powerpoint/2010/main" val="3213835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783" y="144050"/>
            <a:ext cx="7697869" cy="1057733"/>
          </a:xfrm>
        </p:spPr>
        <p:style>
          <a:lnRef idx="1">
            <a:schemeClr val="accent6"/>
          </a:lnRef>
          <a:fillRef idx="3">
            <a:schemeClr val="accent6"/>
          </a:fillRef>
          <a:effectRef idx="2">
            <a:schemeClr val="accent6"/>
          </a:effectRef>
          <a:fontRef idx="minor">
            <a:schemeClr val="lt1"/>
          </a:fontRef>
        </p:style>
        <p:txBody>
          <a:bodyPr/>
          <a:lstStyle/>
          <a:p>
            <a:r>
              <a:rPr lang="en-US" sz="5400" b="1" dirty="0" smtClean="0"/>
              <a:t>Cell Theory</a:t>
            </a:r>
            <a:endParaRPr lang="en-US" sz="5400" b="1" dirty="0"/>
          </a:p>
        </p:txBody>
      </p:sp>
      <p:sp>
        <p:nvSpPr>
          <p:cNvPr id="3" name="Content Placeholder 2"/>
          <p:cNvSpPr>
            <a:spLocks noGrp="1"/>
          </p:cNvSpPr>
          <p:nvPr>
            <p:ph idx="1"/>
          </p:nvPr>
        </p:nvSpPr>
        <p:spPr/>
        <p:txBody>
          <a:bodyPr>
            <a:normAutofit/>
          </a:bodyPr>
          <a:lstStyle/>
          <a:p>
            <a:r>
              <a:rPr lang="en-US" sz="2400" b="1" dirty="0" smtClean="0"/>
              <a:t>Cell Theory is 6 Statements that help us determine is something is living or not living. </a:t>
            </a:r>
          </a:p>
          <a:p>
            <a:r>
              <a:rPr lang="en-US" sz="2400" dirty="0" smtClean="0"/>
              <a:t>Improvements </a:t>
            </a:r>
            <a:r>
              <a:rPr lang="en-US" sz="2400" dirty="0"/>
              <a:t>in microscopes by the 19th century allowed more detailed investigations. In the 1830s Scottish botanist </a:t>
            </a:r>
            <a:r>
              <a:rPr lang="en-US" sz="2400" dirty="0">
                <a:hlinkClick r:id="rId2"/>
              </a:rPr>
              <a:t>Robert Brown</a:t>
            </a:r>
            <a:r>
              <a:rPr lang="en-US" sz="2400" dirty="0"/>
              <a:t> discovered the cell nucleus, and two German scientists, Matthias J. Schleiden and </a:t>
            </a:r>
            <a:r>
              <a:rPr lang="en-US" sz="2400" dirty="0">
                <a:hlinkClick r:id="rId3"/>
              </a:rPr>
              <a:t>Theodor Schwann</a:t>
            </a:r>
            <a:r>
              <a:rPr lang="en-US" sz="2400" dirty="0"/>
              <a:t>, concluded independently that cells were the basis of all life, a view called </a:t>
            </a:r>
            <a:r>
              <a:rPr lang="en-US" sz="2400" b="1" dirty="0"/>
              <a:t>the cell theory.</a:t>
            </a:r>
            <a:endParaRPr lang="en-US" sz="2400" b="1" dirty="0"/>
          </a:p>
        </p:txBody>
      </p:sp>
    </p:spTree>
    <p:extLst>
      <p:ext uri="{BB962C8B-B14F-4D97-AF65-F5344CB8AC3E}">
        <p14:creationId xmlns:p14="http://schemas.microsoft.com/office/powerpoint/2010/main" val="30748802"/>
      </p:ext>
    </p:extLst>
  </p:cSld>
  <p:clrMapOvr>
    <a:masterClrMapping/>
  </p:clrMapOvr>
</p:sld>
</file>

<file path=ppt/theme/theme1.xml><?xml version="1.0" encoding="utf-8"?>
<a:theme xmlns:a="http://schemas.openxmlformats.org/drawingml/2006/main" name="Slic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62000"/>
                <a:satMod val="200000"/>
                <a:lumMod val="124000"/>
              </a:schemeClr>
            </a:gs>
            <a:gs pos="100000">
              <a:schemeClr val="phClr">
                <a:shade val="96000"/>
                <a:hueMod val="88000"/>
                <a:satMod val="220000"/>
                <a:lumMod val="8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1149</TotalTime>
  <Words>778</Words>
  <Application>Microsoft Office PowerPoint</Application>
  <PresentationFormat>On-screen Show (4:3)</PresentationFormat>
  <Paragraphs>59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Adobe Gothic Std B</vt:lpstr>
      <vt:lpstr>Arial</vt:lpstr>
      <vt:lpstr>Century Gothic</vt:lpstr>
      <vt:lpstr>Wingdings 3</vt:lpstr>
      <vt:lpstr>Slice</vt:lpstr>
      <vt:lpstr>Living Functions: Cell, Plant, Animal </vt:lpstr>
      <vt:lpstr>Structure</vt:lpstr>
      <vt:lpstr>Function</vt:lpstr>
      <vt:lpstr>PowerPoint Presentation</vt:lpstr>
      <vt:lpstr>Metabolism part of energy</vt:lpstr>
      <vt:lpstr>Respiration part of energy</vt:lpstr>
      <vt:lpstr>Photosynthesis part of energy</vt:lpstr>
      <vt:lpstr>Waste</vt:lpstr>
      <vt:lpstr>Cell Theory</vt:lpstr>
      <vt:lpstr>Cell Theory</vt:lpstr>
      <vt:lpstr>Stimulus</vt:lpstr>
      <vt:lpstr>Response</vt:lpstr>
      <vt:lpstr>Reproduction</vt:lpstr>
      <vt:lpstr>Life Processes  The Function</vt:lpstr>
    </vt:vector>
  </TitlesOfParts>
  <Company>North East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Functions</dc:title>
  <dc:creator>Risinger, Theodore</dc:creator>
  <cp:lastModifiedBy>Risinger, Theodore</cp:lastModifiedBy>
  <cp:revision>36</cp:revision>
  <dcterms:created xsi:type="dcterms:W3CDTF">2014-09-26T13:08:04Z</dcterms:created>
  <dcterms:modified xsi:type="dcterms:W3CDTF">2016-09-13T18:27:56Z</dcterms:modified>
</cp:coreProperties>
</file>