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5" r:id="rId17"/>
    <p:sldId id="274" r:id="rId18"/>
    <p:sldId id="270" r:id="rId19"/>
    <p:sldId id="271" r:id="rId20"/>
    <p:sldId id="273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33CCFF"/>
    <a:srgbClr val="25C525"/>
    <a:srgbClr val="DE9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E2141EE-A3C0-4D56-B9EC-CDAEFB82D695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F63F7FF-755A-49E1-B85E-76188ACA4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07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9923-BFDD-4243-9A7F-2A1858C96BB7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D61C-E5F9-4366-9132-CCC24133F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ingnature.org/graphics/teaching_aids/2.1a_traits_inherited72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kingum.edu/~psych/psycweb/history/mendelchart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kingum.edu/~psych/psycweb/history/mendelchart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profs.com/flashcards/upload/a3280580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gster.com/media/1/6/36/63/636638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uskingum.edu/~psych/psycweb/history/mendelchart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c.edu/faculty/mkelly/PSCS2/Unit3Basic_TurnUpHeat/Open%20book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freedictionary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tutorvista.com/science/CBSEXScience/Ch529/images/img1.jpe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ZkSSURCm3FI/TQ3jNCZ4t2I/AAAAAAAALTw/ZqzqK42okU0/s400/01-coll-dna-knoll-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.berkeley.edu/evolibrary/images/family_tree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freedictionary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howstuffworks.com/gif/adam/images/en/9344-genes-pictur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sideonline.com/source/images/slideshow/r22_chromosome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200.buffalo.edu/labs/images/Monohybri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3429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800" b="1" dirty="0" smtClean="0">
                <a:latin typeface="Verdana" pitchFamily="34" charset="0"/>
              </a:rPr>
              <a:t>7</a:t>
            </a:r>
            <a:r>
              <a:rPr lang="en-US" sz="8800" b="1" baseline="30000" dirty="0" smtClean="0">
                <a:latin typeface="Verdana" pitchFamily="34" charset="0"/>
              </a:rPr>
              <a:t>th</a:t>
            </a:r>
            <a:r>
              <a:rPr lang="en-US" sz="8800" b="1" dirty="0" smtClean="0">
                <a:latin typeface="Verdana" pitchFamily="34" charset="0"/>
              </a:rPr>
              <a:t> Grade</a:t>
            </a:r>
            <a:br>
              <a:rPr lang="en-US" sz="8800" b="1" dirty="0" smtClean="0">
                <a:latin typeface="Verdana" pitchFamily="34" charset="0"/>
              </a:rPr>
            </a:br>
            <a:r>
              <a:rPr lang="en-US" sz="6000" b="1" dirty="0" smtClean="0">
                <a:latin typeface="Verdana" pitchFamily="34" charset="0"/>
              </a:rPr>
              <a:t>Heredity Unit</a:t>
            </a:r>
            <a:endParaRPr lang="en-US" sz="6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94DA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Trait</a:t>
            </a:r>
            <a:endParaRPr lang="en-US" sz="9600" b="1" dirty="0">
              <a:latin typeface="Verdana" pitchFamily="34" charset="0"/>
            </a:endParaRPr>
          </a:p>
        </p:txBody>
      </p:sp>
      <p:pic>
        <p:nvPicPr>
          <p:cNvPr id="4" name="Picture 3" descr="trait_words.bmp"/>
          <p:cNvPicPr>
            <a:picLocks noChangeAspect="1"/>
          </p:cNvPicPr>
          <p:nvPr/>
        </p:nvPicPr>
        <p:blipFill>
          <a:blip r:embed="rId2" cstate="print"/>
          <a:srcRect l="4625" t="34444" r="8750" b="2222"/>
          <a:stretch>
            <a:fillRect/>
          </a:stretch>
        </p:blipFill>
        <p:spPr>
          <a:xfrm>
            <a:off x="4648200" y="1524000"/>
            <a:ext cx="4267200" cy="38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603718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A feature that can be controlled by genes, such as eye color, hair color, and height.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3362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adapted from: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http://www.exploringnature.org/graphics/teaching_aids/2.1a_traits_inherited72.jpg</a:t>
            </a:r>
            <a:r>
              <a:rPr lang="en-US" sz="900" dirty="0" smtClean="0">
                <a:latin typeface="Verdana" pitchFamily="34" charset="0"/>
              </a:rPr>
              <a:t>;  Definition from:  Access Science glossary, page 323.  </a:t>
            </a:r>
            <a:endParaRPr lang="en-US" sz="9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5C525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latin typeface="Verdana" pitchFamily="34" charset="0"/>
              </a:rPr>
              <a:t>Dominant Allele</a:t>
            </a:r>
            <a:endParaRPr lang="en-US" sz="6600" b="1" dirty="0">
              <a:latin typeface="Verdana" pitchFamily="34" charset="0"/>
            </a:endParaRPr>
          </a:p>
        </p:txBody>
      </p:sp>
      <p:pic>
        <p:nvPicPr>
          <p:cNvPr id="22532" name="Picture 4" descr="http://www.muskingum.edu/~psych/psycweb/history/mendelchart.gif"/>
          <p:cNvPicPr>
            <a:picLocks noChangeAspect="1" noChangeArrowheads="1"/>
          </p:cNvPicPr>
          <p:nvPr/>
        </p:nvPicPr>
        <p:blipFill>
          <a:blip r:embed="rId2" cstate="print"/>
          <a:srcRect r="4167" b="4865"/>
          <a:stretch>
            <a:fillRect/>
          </a:stretch>
        </p:blipFill>
        <p:spPr bwMode="auto">
          <a:xfrm>
            <a:off x="457200" y="1600199"/>
            <a:ext cx="3886200" cy="34637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232523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The allele that is “stronger”.  The offspring will have the trait represented by the dominant allele.  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322368"/>
            <a:ext cx="876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http://www.muskingum.edu/~psych/psycweb/history/mendelchart.gif</a:t>
            </a:r>
            <a:r>
              <a:rPr lang="en-US" sz="900" dirty="0" smtClean="0">
                <a:latin typeface="Verdana" pitchFamily="34" charset="0"/>
              </a:rPr>
              <a:t>;  Definition adapted from:  </a:t>
            </a:r>
            <a:r>
              <a:rPr lang="en-US" sz="900" u="sng" dirty="0" smtClean="0">
                <a:latin typeface="Verdana" pitchFamily="34" charset="0"/>
              </a:rPr>
              <a:t>Access Science</a:t>
            </a:r>
            <a:r>
              <a:rPr lang="en-US" sz="900" dirty="0" smtClean="0">
                <a:latin typeface="Verdana" pitchFamily="34" charset="0"/>
              </a:rPr>
              <a:t> glossary, page 314.  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029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The dominant allele </a:t>
            </a:r>
          </a:p>
          <a:p>
            <a:r>
              <a:rPr lang="en-US" sz="1400" dirty="0" smtClean="0">
                <a:latin typeface="Verdana" pitchFamily="34" charset="0"/>
              </a:rPr>
              <a:t>represented by the “A”.</a:t>
            </a:r>
            <a:endParaRPr lang="en-US" sz="14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latin typeface="Verdana" pitchFamily="34" charset="0"/>
              </a:rPr>
              <a:t>Recessive Allele</a:t>
            </a:r>
            <a:endParaRPr lang="en-US" sz="6600" b="1" dirty="0">
              <a:latin typeface="Verdana" pitchFamily="34" charset="0"/>
            </a:endParaRPr>
          </a:p>
        </p:txBody>
      </p:sp>
      <p:pic>
        <p:nvPicPr>
          <p:cNvPr id="24578" name="Picture 2" descr="http://www.muskingum.edu/~psych/psycweb/history/mendelchart.gif"/>
          <p:cNvPicPr>
            <a:picLocks noChangeAspect="1" noChangeArrowheads="1"/>
          </p:cNvPicPr>
          <p:nvPr/>
        </p:nvPicPr>
        <p:blipFill>
          <a:blip r:embed="rId2" cstate="print"/>
          <a:srcRect r="4865" b="6082"/>
          <a:stretch>
            <a:fillRect/>
          </a:stretch>
        </p:blipFill>
        <p:spPr bwMode="auto">
          <a:xfrm>
            <a:off x="4980354" y="1524000"/>
            <a:ext cx="3782646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17283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The allele that is “weaker”.  The offspring will not have the trait represented by the recessive allele.  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87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The recessive allele represented </a:t>
            </a:r>
          </a:p>
          <a:p>
            <a:r>
              <a:rPr lang="en-US" sz="1400" dirty="0" smtClean="0">
                <a:latin typeface="Verdana" pitchFamily="34" charset="0"/>
              </a:rPr>
              <a:t>by the “a”.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1838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http://www.muskingum.edu/~psych/psycweb/history/mendelchart.gif</a:t>
            </a:r>
            <a:r>
              <a:rPr lang="en-US" sz="900" dirty="0" smtClean="0">
                <a:latin typeface="Verdana" pitchFamily="34" charset="0"/>
              </a:rPr>
              <a:t>;  Definition adapted from:  </a:t>
            </a:r>
            <a:r>
              <a:rPr lang="en-US" sz="900" u="sng" dirty="0" smtClean="0">
                <a:latin typeface="Verdana" pitchFamily="34" charset="0"/>
              </a:rPr>
              <a:t>Access Science</a:t>
            </a:r>
            <a:r>
              <a:rPr lang="en-US" sz="900" dirty="0" smtClean="0">
                <a:latin typeface="Verdana" pitchFamily="34" charset="0"/>
              </a:rPr>
              <a:t> glossary, page 314.  </a:t>
            </a:r>
            <a:endParaRPr lang="en-US" sz="9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Genotype</a:t>
            </a:r>
            <a:endParaRPr lang="en-US" sz="9600" b="1" dirty="0">
              <a:latin typeface="Verdana" pitchFamily="34" charset="0"/>
            </a:endParaRPr>
          </a:p>
        </p:txBody>
      </p:sp>
      <p:pic>
        <p:nvPicPr>
          <p:cNvPr id="25602" name="Picture 2" descr="http://www.proprofs.com/flashcards/upload/a32805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199"/>
            <a:ext cx="4267200" cy="33448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2667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</a:rPr>
              <a:t>The set of genes carried by an organism.  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0393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The genotype of the peas are GG, </a:t>
            </a:r>
          </a:p>
          <a:p>
            <a:r>
              <a:rPr lang="en-US" sz="1400" dirty="0" err="1" smtClean="0">
                <a:latin typeface="Verdana" pitchFamily="34" charset="0"/>
              </a:rPr>
              <a:t>Gg</a:t>
            </a:r>
            <a:r>
              <a:rPr lang="en-US" sz="1400" dirty="0" smtClean="0">
                <a:latin typeface="Verdana" pitchFamily="34" charset="0"/>
              </a:rPr>
              <a:t>, and </a:t>
            </a:r>
            <a:r>
              <a:rPr lang="en-US" sz="1400" dirty="0" err="1" smtClean="0">
                <a:latin typeface="Verdana" pitchFamily="34" charset="0"/>
              </a:rPr>
              <a:t>gg</a:t>
            </a:r>
            <a:r>
              <a:rPr lang="en-US" sz="1400" dirty="0" smtClean="0">
                <a:latin typeface="Verdana" pitchFamily="34" charset="0"/>
              </a:rPr>
              <a:t>.  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322368"/>
            <a:ext cx="845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http://www.proprofs.com/flashcards/upload/a3280580.gif</a:t>
            </a:r>
            <a:r>
              <a:rPr lang="en-US" sz="900" dirty="0" smtClean="0">
                <a:latin typeface="Verdana" pitchFamily="34" charset="0"/>
              </a:rPr>
              <a:t>;  Definition from:  </a:t>
            </a:r>
            <a:r>
              <a:rPr lang="en-US" sz="900" u="sng" dirty="0" err="1" smtClean="0">
                <a:latin typeface="Verdana" pitchFamily="34" charset="0"/>
              </a:rPr>
              <a:t>ScienceSaurus</a:t>
            </a:r>
            <a:r>
              <a:rPr lang="en-US" sz="900" u="sng" dirty="0">
                <a:latin typeface="Verdana" pitchFamily="34" charset="0"/>
              </a:rPr>
              <a:t> </a:t>
            </a:r>
            <a:r>
              <a:rPr lang="en-US" sz="900" dirty="0" smtClean="0">
                <a:latin typeface="Verdana" pitchFamily="34" charset="0"/>
              </a:rPr>
              <a:t>Glossary, page 488.  </a:t>
            </a:r>
            <a:endParaRPr lang="en-US" sz="9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Phenotype</a:t>
            </a:r>
            <a:endParaRPr lang="en-US" sz="9600" b="1" dirty="0">
              <a:latin typeface="Verdana" pitchFamily="34" charset="0"/>
            </a:endParaRPr>
          </a:p>
        </p:txBody>
      </p:sp>
      <p:pic>
        <p:nvPicPr>
          <p:cNvPr id="26626" name="Picture 2" descr="http://www.glogster.com/media/1/6/36/63/6366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3999"/>
            <a:ext cx="3236976" cy="49308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905000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</a:rPr>
              <a:t>The physical appearance </a:t>
            </a:r>
          </a:p>
          <a:p>
            <a:r>
              <a:rPr lang="en-US" sz="3200" dirty="0" smtClean="0">
                <a:latin typeface="Verdana" pitchFamily="34" charset="0"/>
              </a:rPr>
              <a:t>of an organism.</a:t>
            </a:r>
          </a:p>
          <a:p>
            <a:r>
              <a:rPr lang="en-US" sz="3200" dirty="0" smtClean="0">
                <a:latin typeface="Verdana" pitchFamily="34" charset="0"/>
              </a:rPr>
              <a:t>The trait that is expressed.  </a:t>
            </a:r>
            <a:r>
              <a:rPr lang="en-US" sz="3200" b="1" dirty="0" smtClean="0">
                <a:latin typeface="Verdana" pitchFamily="34" charset="0"/>
              </a:rPr>
              <a:t>Expressed</a:t>
            </a:r>
            <a:r>
              <a:rPr lang="en-US" sz="3200" dirty="0" smtClean="0">
                <a:latin typeface="Verdana" pitchFamily="34" charset="0"/>
              </a:rPr>
              <a:t> means to have, to see, or to exhibit. </a:t>
            </a:r>
          </a:p>
          <a:p>
            <a:endParaRPr lang="en-US" sz="3200" dirty="0" smtClean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474768"/>
            <a:ext cx="815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http://www.glogster.com/media/1/6/36/63/6366380.jpg</a:t>
            </a:r>
            <a:r>
              <a:rPr lang="en-US" sz="900" dirty="0" smtClean="0">
                <a:latin typeface="Verdana" pitchFamily="34" charset="0"/>
              </a:rPr>
              <a:t>;  Definition from:  </a:t>
            </a:r>
            <a:r>
              <a:rPr lang="en-US" sz="900" u="sng" dirty="0" err="1" smtClean="0">
                <a:latin typeface="Verdana" pitchFamily="34" charset="0"/>
              </a:rPr>
              <a:t>ScienceSaurus</a:t>
            </a:r>
            <a:r>
              <a:rPr lang="en-US" sz="900" dirty="0" smtClean="0">
                <a:latin typeface="Verdana" pitchFamily="34" charset="0"/>
              </a:rPr>
              <a:t> glossary, page 506.  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85936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The phenotypes for Selena are brown hair and brown eyes. </a:t>
            </a:r>
            <a:endParaRPr lang="en-US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E94DA"/>
          </a:solidFill>
        </p:spPr>
        <p:txBody>
          <a:bodyPr>
            <a:noAutofit/>
          </a:bodyPr>
          <a:lstStyle/>
          <a:p>
            <a:r>
              <a:rPr lang="en-US" sz="7200" b="1" dirty="0" err="1" smtClean="0">
                <a:latin typeface="Verdana" pitchFamily="34" charset="0"/>
              </a:rPr>
              <a:t>Punnett</a:t>
            </a:r>
            <a:r>
              <a:rPr lang="en-US" sz="7200" b="1" dirty="0" smtClean="0">
                <a:latin typeface="Verdana" pitchFamily="34" charset="0"/>
              </a:rPr>
              <a:t> Square</a:t>
            </a:r>
            <a:endParaRPr lang="en-US" sz="9600" b="1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03718"/>
            <a:ext cx="441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A tool used by scientists to show the possible genotypic outcomes from known parents. </a:t>
            </a:r>
          </a:p>
          <a:p>
            <a:r>
              <a:rPr lang="en-US" sz="2800" dirty="0" smtClean="0">
                <a:latin typeface="Verdana" pitchFamily="34" charset="0"/>
              </a:rPr>
              <a:t>Shows possible allele combinations.  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336268"/>
            <a:ext cx="853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adapted from: http://feistyhome.phpwebhosting.com/punnett4.gif;  </a:t>
            </a:r>
            <a:endParaRPr lang="en-US" sz="900" dirty="0">
              <a:latin typeface="Verdana" pitchFamily="34" charset="0"/>
            </a:endParaRPr>
          </a:p>
        </p:txBody>
      </p:sp>
      <p:pic>
        <p:nvPicPr>
          <p:cNvPr id="30722" name="Picture 2" descr="http://t3.gstatic.com/images?q=tbn:ANd9GcSSF1EmUaAvrPOol45957fw3TYmt1sqOc-4Qu4d-G-Vc58R7qd8UQ:feistyhome.phpwebhosting.com/punnett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2219325" cy="2066925"/>
          </a:xfrm>
          <a:prstGeom prst="rect">
            <a:avLst/>
          </a:prstGeom>
          <a:noFill/>
        </p:spPr>
      </p:pic>
      <p:pic>
        <p:nvPicPr>
          <p:cNvPr id="30724" name="Picture 4" descr="http://t2.gstatic.com/images?q=tbn:ANd9GcTaw7igkFUNlERZXuiOqLT927uLLprC0b6hU7duLdX0XPUG211Law:feistyhome.phpwebhosting.com/punnet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221932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latin typeface="Verdana" pitchFamily="34" charset="0"/>
              </a:rPr>
              <a:t>Nucleus</a:t>
            </a:r>
            <a:endParaRPr lang="en-US" sz="6600" b="1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7283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The organelle that contains the genetic material of a cell.  Found in plant and animal </a:t>
            </a:r>
            <a:r>
              <a:rPr lang="en-US" sz="2800" dirty="0" err="1" smtClean="0">
                <a:latin typeface="Verdana" pitchFamily="34" charset="0"/>
              </a:rPr>
              <a:t>eykoratic</a:t>
            </a:r>
            <a:r>
              <a:rPr lang="en-US" sz="2800" dirty="0" smtClean="0">
                <a:latin typeface="Verdana" pitchFamily="34" charset="0"/>
              </a:rPr>
              <a:t> cells. 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87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The recessive allele represented </a:t>
            </a:r>
          </a:p>
          <a:p>
            <a:r>
              <a:rPr lang="en-US" sz="1400" dirty="0" smtClean="0">
                <a:latin typeface="Verdana" pitchFamily="34" charset="0"/>
              </a:rPr>
              <a:t>by the “a”.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1838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</a:t>
            </a:r>
            <a:r>
              <a:rPr lang="en-US" sz="900" dirty="0" smtClean="0">
                <a:latin typeface="Verdana" pitchFamily="34" charset="0"/>
                <a:hlinkClick r:id="rId2"/>
              </a:rPr>
              <a:t>http://www.muskingum.edu/~psych/psycweb/history/mendelchart.gif</a:t>
            </a:r>
            <a:r>
              <a:rPr lang="en-US" sz="900" dirty="0" smtClean="0">
                <a:latin typeface="Verdana" pitchFamily="34" charset="0"/>
              </a:rPr>
              <a:t>;  Definition adapted from:  </a:t>
            </a:r>
            <a:r>
              <a:rPr lang="en-US" sz="900" u="sng" dirty="0" smtClean="0">
                <a:latin typeface="Verdana" pitchFamily="34" charset="0"/>
              </a:rPr>
              <a:t>Access Science</a:t>
            </a:r>
            <a:r>
              <a:rPr lang="en-US" sz="900" dirty="0" smtClean="0">
                <a:latin typeface="Verdana" pitchFamily="34" charset="0"/>
              </a:rPr>
              <a:t> glossary, page 314.  </a:t>
            </a:r>
            <a:endParaRPr lang="en-US" sz="900" dirty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37241"/>
            <a:ext cx="3962400" cy="44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9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latin typeface="Verdana" pitchFamily="34" charset="0"/>
              </a:rPr>
              <a:t>Express</a:t>
            </a:r>
            <a:endParaRPr lang="en-US" sz="7200" b="1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6002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</a:rPr>
              <a:t>To see or to show.  The offspring expressed the trait of a long tail. </a:t>
            </a:r>
          </a:p>
          <a:p>
            <a:endParaRPr lang="en-US" sz="3200" dirty="0">
              <a:latin typeface="Verdana" pitchFamily="34" charset="0"/>
            </a:endParaRPr>
          </a:p>
        </p:txBody>
      </p:sp>
      <p:pic>
        <p:nvPicPr>
          <p:cNvPr id="1026" name="Picture 2" descr="http://t0.gstatic.com/images?q=tbn:ANd9GcR35D9fGKFHQK4DQB9LiLBMKV7zCzJ4mJOgPsePL2Vbl6CQErfp:static4.businessinsider.com/image/4f075497ecad04e96b000027/here-is-how-to-see-all-the-personal-information-marketers-have-collected-about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345884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1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latin typeface="Verdana" pitchFamily="34" charset="0"/>
              </a:rPr>
              <a:t>Homozygous</a:t>
            </a:r>
            <a:endParaRPr lang="en-US" sz="6600" b="1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676400"/>
            <a:ext cx="32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</a:rPr>
              <a:t>When both alleles inherited are the same;  TT or </a:t>
            </a:r>
            <a:r>
              <a:rPr lang="en-US" sz="3200" dirty="0" err="1" smtClean="0">
                <a:latin typeface="Verdana" pitchFamily="34" charset="0"/>
              </a:rPr>
              <a:t>tt</a:t>
            </a:r>
            <a:endParaRPr lang="en-US" sz="3200" dirty="0" smtClean="0">
              <a:latin typeface="Verdana" pitchFamily="34" charset="0"/>
            </a:endParaRPr>
          </a:p>
          <a:p>
            <a:r>
              <a:rPr lang="en-US" sz="3200" dirty="0" smtClean="0">
                <a:latin typeface="Verdana" pitchFamily="34" charset="0"/>
              </a:rPr>
              <a:t>Often referred to as purebred! 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3985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 http://t1.gstatic.com/images?q=tbn:ANd9GcQCSHW2yWeE-b66xbf3XZ7rZgnhr-XCKb-eNOmMGsfWpQhzA88oLg:rmascience.weebly.com/uploads/9/2/2/3/9223506/6102278_orig.gif</a:t>
            </a:r>
            <a:endParaRPr lang="en-US" sz="900" dirty="0">
              <a:latin typeface="Verdana" pitchFamily="34" charset="0"/>
            </a:endParaRPr>
          </a:p>
        </p:txBody>
      </p:sp>
      <p:pic>
        <p:nvPicPr>
          <p:cNvPr id="2050" name="Picture 2" descr="http://t1.gstatic.com/images?q=tbn:ANd9GcQCSHW2yWeE-b66xbf3XZ7rZgnhr-XCKb-eNOmMGsfWpQhzA88oLg:rmascience.weebly.com/uploads/9/2/2/3/9223506/6102278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4267200" cy="331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latin typeface="Verdana" pitchFamily="34" charset="0"/>
              </a:rPr>
              <a:t>Heterozygous</a:t>
            </a:r>
            <a:endParaRPr lang="en-US" sz="6600" b="1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</a:rPr>
              <a:t>When the alleles inherited are different;  </a:t>
            </a:r>
            <a:r>
              <a:rPr lang="en-US" sz="3200" dirty="0" err="1" smtClean="0">
                <a:latin typeface="Verdana" pitchFamily="34" charset="0"/>
              </a:rPr>
              <a:t>Tt</a:t>
            </a:r>
            <a:endParaRPr lang="en-US" sz="3200" dirty="0" smtClean="0">
              <a:latin typeface="Verdana" pitchFamily="34" charset="0"/>
            </a:endParaRPr>
          </a:p>
          <a:p>
            <a:r>
              <a:rPr lang="en-US" sz="3200" dirty="0" smtClean="0">
                <a:latin typeface="Verdana" pitchFamily="34" charset="0"/>
              </a:rPr>
              <a:t>Often referred to as hybrid! 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324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adapted from: http://t1.gstatic.com/images?q=tbn:ANd9GcQCSHW2yWeE-b66xbf3XZ7rZgnhr-XCKb-eNOmMGsfWpQhzA88oLg:rmascience.weebly.com/uploads/9/2/2/3/9223506/6102278_orig.gif; Definition adapted from:</a:t>
            </a:r>
          </a:p>
        </p:txBody>
      </p:sp>
      <p:pic>
        <p:nvPicPr>
          <p:cNvPr id="1026" name="Picture 2" descr="http://t3.gstatic.com/images?q=tbn:ANd9GcQnSJSI4QOMkc5SQGw_vgt99cFzAoYCTQ_qAFWRkpauF7AXXQFPLQ:rmascience.weebly.com/uploads/9/2/2/3/9223506/3402808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4343400" cy="3378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Genetics</a:t>
            </a:r>
            <a:endParaRPr lang="en-US" sz="9600" b="1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71516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Verdana" pitchFamily="34" charset="0"/>
              </a:rPr>
              <a:t>The study of heredity.</a:t>
            </a:r>
          </a:p>
        </p:txBody>
      </p:sp>
      <p:pic>
        <p:nvPicPr>
          <p:cNvPr id="1030" name="Picture 6" descr="http://www.racc.edu/faculty/mkelly/PSCS2/Unit3Basic_TurnUpHeat/Open%20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5105400" cy="35555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6398568"/>
            <a:ext cx="853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http://www.racc.edu/faculty/mkelly/PSCS2/Unit3Basic_TurnUpHeat/Open%20book.jpg</a:t>
            </a:r>
            <a:r>
              <a:rPr lang="en-US" sz="900" dirty="0" smtClean="0">
                <a:latin typeface="Verdana" pitchFamily="34" charset="0"/>
              </a:rPr>
              <a:t>; Definition:  </a:t>
            </a:r>
            <a:r>
              <a:rPr lang="en-US" sz="900" dirty="0" smtClean="0">
                <a:latin typeface="Verdana" pitchFamily="34" charset="0"/>
                <a:hlinkClick r:id="rId4"/>
              </a:rPr>
              <a:t>www.thefreedictionary.com</a:t>
            </a:r>
            <a:r>
              <a:rPr lang="en-US" sz="900" dirty="0" smtClean="0">
                <a:latin typeface="Verdana" pitchFamily="34" charset="0"/>
              </a:rPr>
              <a:t>. </a:t>
            </a:r>
            <a:endParaRPr lang="en-US" sz="9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en-US" sz="7200" b="1" dirty="0" err="1" smtClean="0">
                <a:latin typeface="Verdana" pitchFamily="34" charset="0"/>
              </a:rPr>
              <a:t>Gregor</a:t>
            </a:r>
            <a:r>
              <a:rPr lang="en-US" sz="7200" b="1" dirty="0" smtClean="0">
                <a:latin typeface="Verdana" pitchFamily="34" charset="0"/>
              </a:rPr>
              <a:t> Mendel</a:t>
            </a:r>
            <a:endParaRPr lang="en-US" sz="7200" b="1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691745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</a:rPr>
              <a:t>Artisan Monk that is considered the father of </a:t>
            </a:r>
            <a:r>
              <a:rPr lang="en-US" sz="3200" dirty="0" smtClean="0">
                <a:latin typeface="Verdana" pitchFamily="34" charset="0"/>
              </a:rPr>
              <a:t>modern genetics.  Studied pea plants to discover how traits are passed.  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322368"/>
            <a:ext cx="845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Verdana" pitchFamily="34" charset="0"/>
              </a:rPr>
              <a:t>Imag</a:t>
            </a:r>
            <a:endParaRPr lang="en-US" sz="900" dirty="0"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727915"/>
            <a:ext cx="3060700" cy="41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Heredity</a:t>
            </a:r>
            <a:endParaRPr lang="en-US" sz="9600" b="1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erdana" pitchFamily="34" charset="0"/>
              </a:rPr>
              <a:t>The </a:t>
            </a:r>
            <a:r>
              <a:rPr lang="en-US" sz="3200" dirty="0" smtClean="0">
                <a:latin typeface="Verdana" pitchFamily="34" charset="0"/>
              </a:rPr>
              <a:t>passing of traits from one generation to another.</a:t>
            </a:r>
            <a:endParaRPr lang="en-US" sz="3200" dirty="0">
              <a:latin typeface="Verdana" pitchFamily="34" charset="0"/>
            </a:endParaRPr>
          </a:p>
        </p:txBody>
      </p:sp>
      <p:pic>
        <p:nvPicPr>
          <p:cNvPr id="5" name="Picture 4" descr="genetics_words.bmp"/>
          <p:cNvPicPr>
            <a:picLocks noChangeAspect="1"/>
          </p:cNvPicPr>
          <p:nvPr/>
        </p:nvPicPr>
        <p:blipFill>
          <a:blip r:embed="rId2" cstate="print"/>
          <a:srcRect l="875" r="55375" b="48200"/>
          <a:stretch>
            <a:fillRect/>
          </a:stretch>
        </p:blipFill>
        <p:spPr>
          <a:xfrm>
            <a:off x="4038600" y="1752600"/>
            <a:ext cx="4633784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324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adapted from: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http://content.tutorvista.com/science/CBSEXScience/Ch529/images/img1.jpeg</a:t>
            </a:r>
            <a:r>
              <a:rPr lang="en-US" sz="900" dirty="0" smtClean="0">
                <a:latin typeface="Verdana" pitchFamily="34" charset="0"/>
              </a:rPr>
              <a:t>; Definition adapted from:  </a:t>
            </a:r>
            <a:r>
              <a:rPr lang="en-US" sz="900" u="sng" dirty="0" err="1" smtClean="0">
                <a:latin typeface="Verdana" pitchFamily="34" charset="0"/>
              </a:rPr>
              <a:t>ScienceSaurus</a:t>
            </a:r>
            <a:r>
              <a:rPr lang="en-US" sz="900" dirty="0" smtClean="0">
                <a:latin typeface="Verdana" pitchFamily="34" charset="0"/>
              </a:rPr>
              <a:t> glossary, page 491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Generation</a:t>
            </a:r>
            <a:endParaRPr lang="en-US" sz="9600" b="1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0574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A group of people living during the same time and at the same stage of descent from an ancestor.  </a:t>
            </a:r>
            <a:endParaRPr lang="en-US" sz="2800" dirty="0">
              <a:latin typeface="Verdana" pitchFamily="34" charset="0"/>
            </a:endParaRPr>
          </a:p>
        </p:txBody>
      </p:sp>
      <p:pic>
        <p:nvPicPr>
          <p:cNvPr id="16386" name="Picture 2" descr="http://wwwdelivery.superstock.com/WI/223/1538/PreviewComp/SuperStock_1538R-54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399"/>
            <a:ext cx="3657600" cy="3867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</a:rPr>
              <a:t>This image contains 3 generations of the same family.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400800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Definition adapted from:  </a:t>
            </a:r>
            <a:r>
              <a:rPr lang="en-US" sz="900" u="sng" dirty="0" smtClean="0">
                <a:latin typeface="Verdana" pitchFamily="34" charset="0"/>
              </a:rPr>
              <a:t>Access Science </a:t>
            </a:r>
            <a:r>
              <a:rPr lang="en-US" sz="900" dirty="0" smtClean="0">
                <a:latin typeface="Verdana" pitchFamily="34" charset="0"/>
              </a:rPr>
              <a:t>glossary, page 316.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DNA</a:t>
            </a:r>
            <a:endParaRPr lang="en-US" sz="9600" b="1" dirty="0">
              <a:latin typeface="Verdana" pitchFamily="34" charset="0"/>
            </a:endParaRPr>
          </a:p>
        </p:txBody>
      </p:sp>
      <p:pic>
        <p:nvPicPr>
          <p:cNvPr id="17410" name="Picture 2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1524000"/>
            <a:ext cx="3219450" cy="4170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3362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http://3.bp.blogspot.com/_ZkSSURCm3FI/TQ3jNCZ4t2I/AAAAAAAALTw/ZqzqK42okU0/s400/01-coll-dna-knoll-l.jpg</a:t>
            </a:r>
            <a:r>
              <a:rPr lang="en-US" sz="900" dirty="0" smtClean="0">
                <a:latin typeface="Verdana" pitchFamily="34" charset="0"/>
              </a:rPr>
              <a:t>; Definition adapted from:  </a:t>
            </a:r>
            <a:r>
              <a:rPr lang="en-US" sz="900" dirty="0" err="1" smtClean="0">
                <a:latin typeface="Verdana" pitchFamily="34" charset="0"/>
              </a:rPr>
              <a:t>ScienceSaurus</a:t>
            </a:r>
            <a:r>
              <a:rPr lang="en-US" sz="900" dirty="0" smtClean="0">
                <a:latin typeface="Verdana" pitchFamily="34" charset="0"/>
              </a:rPr>
              <a:t> glossary, page 482.  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</a:rPr>
              <a:t>The material found in a cell’s nucleus that is responsible for the genetic traits of an organism.</a:t>
            </a:r>
            <a:endParaRPr lang="en-US" sz="32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Inherited</a:t>
            </a:r>
            <a:endParaRPr lang="en-US" sz="9600" b="1" dirty="0">
              <a:latin typeface="Verdana" pitchFamily="34" charset="0"/>
            </a:endParaRPr>
          </a:p>
        </p:txBody>
      </p:sp>
      <p:pic>
        <p:nvPicPr>
          <p:cNvPr id="4" name="Picture 3" descr="inheritance.bmp"/>
          <p:cNvPicPr>
            <a:picLocks noChangeAspect="1"/>
          </p:cNvPicPr>
          <p:nvPr/>
        </p:nvPicPr>
        <p:blipFill>
          <a:blip r:embed="rId2" cstate="print"/>
          <a:srcRect l="26923" r="25481" b="36538"/>
          <a:stretch>
            <a:fillRect/>
          </a:stretch>
        </p:blipFill>
        <p:spPr>
          <a:xfrm>
            <a:off x="2133600" y="1600200"/>
            <a:ext cx="4572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56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Verdana" pitchFamily="34" charset="0"/>
              </a:rPr>
              <a:t>Traits received by one’s parents.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74768"/>
            <a:ext cx="838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adapted from: 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http://evolution.berkeley.edu/evolibrary/images/family_tree.gif</a:t>
            </a:r>
            <a:r>
              <a:rPr lang="en-US" sz="900" dirty="0" smtClean="0">
                <a:latin typeface="Verdana" pitchFamily="34" charset="0"/>
              </a:rPr>
              <a:t>; Definition:  </a:t>
            </a:r>
            <a:r>
              <a:rPr lang="en-US" sz="900" dirty="0" smtClean="0">
                <a:latin typeface="Verdana" pitchFamily="34" charset="0"/>
                <a:hlinkClick r:id="rId4"/>
              </a:rPr>
              <a:t>www.thefreedictionary.com</a:t>
            </a:r>
            <a:r>
              <a:rPr lang="en-US" sz="900" dirty="0" smtClean="0">
                <a:latin typeface="Verdana" pitchFamily="34" charset="0"/>
              </a:rPr>
              <a:t>. </a:t>
            </a:r>
            <a:endParaRPr lang="en-US" sz="9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Genes</a:t>
            </a:r>
            <a:endParaRPr lang="en-US" sz="9600" b="1" dirty="0">
              <a:latin typeface="Verdana" pitchFamily="34" charset="0"/>
            </a:endParaRPr>
          </a:p>
        </p:txBody>
      </p:sp>
      <p:pic>
        <p:nvPicPr>
          <p:cNvPr id="18434" name="Picture 2" descr="http://static.howstuffworks.com/gif/adam/images/en/9344-genes-picture.jpg"/>
          <p:cNvPicPr>
            <a:picLocks noChangeAspect="1" noChangeArrowheads="1"/>
          </p:cNvPicPr>
          <p:nvPr/>
        </p:nvPicPr>
        <p:blipFill>
          <a:blip r:embed="rId2" cstate="print"/>
          <a:srcRect b="6122"/>
          <a:stretch>
            <a:fillRect/>
          </a:stretch>
        </p:blipFill>
        <p:spPr bwMode="auto">
          <a:xfrm>
            <a:off x="1905000" y="1600200"/>
            <a:ext cx="466725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105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</a:rPr>
              <a:t>A segment of DNA that determines the inheritance of a trait.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362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http://static.howstuffworks.com/gif/adam/images/en/9344-genes-picture.jpg</a:t>
            </a:r>
            <a:r>
              <a:rPr lang="en-US" sz="900" dirty="0" smtClean="0">
                <a:latin typeface="Verdana" pitchFamily="34" charset="0"/>
              </a:rPr>
              <a:t>;  Definition adapted from:  </a:t>
            </a:r>
            <a:r>
              <a:rPr lang="en-US" sz="900" u="sng" dirty="0" err="1" smtClean="0">
                <a:latin typeface="Verdana" pitchFamily="34" charset="0"/>
              </a:rPr>
              <a:t>ScienceSaurus</a:t>
            </a:r>
            <a:r>
              <a:rPr lang="en-US" sz="900" dirty="0" smtClean="0">
                <a:latin typeface="Verdana" pitchFamily="34" charset="0"/>
              </a:rPr>
              <a:t> glossary, page 488.  </a:t>
            </a:r>
            <a:endParaRPr lang="en-US" sz="9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latin typeface="Verdana" pitchFamily="34" charset="0"/>
              </a:rPr>
              <a:t>Chromosomes</a:t>
            </a:r>
            <a:endParaRPr lang="en-US" sz="7200" b="1" dirty="0">
              <a:latin typeface="Verdana" pitchFamily="34" charset="0"/>
            </a:endParaRPr>
          </a:p>
        </p:txBody>
      </p:sp>
      <p:pic>
        <p:nvPicPr>
          <p:cNvPr id="5" name="Picture 4" descr="chromosome.bmp"/>
          <p:cNvPicPr>
            <a:picLocks noChangeAspect="1"/>
          </p:cNvPicPr>
          <p:nvPr/>
        </p:nvPicPr>
        <p:blipFill>
          <a:blip r:embed="rId2" cstate="print"/>
          <a:srcRect l="1250" r="27500" b="4000"/>
          <a:stretch>
            <a:fillRect/>
          </a:stretch>
        </p:blipFill>
        <p:spPr>
          <a:xfrm>
            <a:off x="381000" y="1524000"/>
            <a:ext cx="4343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477631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The structure in the cell’s nucleus that contains instructions for the cell and the entire organism.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054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 pitchFamily="34" charset="0"/>
              </a:rPr>
              <a:t>Image adapted from: </a:t>
            </a:r>
            <a:r>
              <a:rPr lang="en-US" sz="1000" dirty="0" smtClean="0">
                <a:latin typeface="Verdana" pitchFamily="34" charset="0"/>
                <a:hlinkClick r:id="rId3"/>
              </a:rPr>
              <a:t>http://www.riversideonline.com/source/images/slideshow/r22_chromosome.jpg</a:t>
            </a:r>
            <a:r>
              <a:rPr lang="en-US" sz="1000" dirty="0" smtClean="0">
                <a:latin typeface="Verdana" pitchFamily="34" charset="0"/>
              </a:rPr>
              <a:t>;  Definition adapted from:  </a:t>
            </a:r>
            <a:r>
              <a:rPr lang="en-US" sz="1000" u="sng" dirty="0" smtClean="0">
                <a:latin typeface="Verdana" pitchFamily="34" charset="0"/>
              </a:rPr>
              <a:t>Access Science </a:t>
            </a:r>
            <a:r>
              <a:rPr lang="en-US" sz="1000" dirty="0" smtClean="0">
                <a:latin typeface="Verdana" pitchFamily="34" charset="0"/>
              </a:rPr>
              <a:t>glossary, page 312.  </a:t>
            </a:r>
            <a:endParaRPr lang="en-US" sz="10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Verdana" pitchFamily="34" charset="0"/>
              </a:rPr>
              <a:t>Allele</a:t>
            </a:r>
            <a:endParaRPr lang="en-US" sz="9600" b="1" dirty="0">
              <a:latin typeface="Verdana" pitchFamily="34" charset="0"/>
            </a:endParaRPr>
          </a:p>
        </p:txBody>
      </p:sp>
      <p:pic>
        <p:nvPicPr>
          <p:cNvPr id="21506" name="Picture 2" descr="http://www.bio200.buffalo.edu/labs/images/Monohyb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4086225" cy="28575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0800000">
            <a:off x="1295400" y="1752600"/>
            <a:ext cx="17526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1506" idx="0"/>
          </p:cNvCxnSpPr>
          <p:nvPr/>
        </p:nvCxnSpPr>
        <p:spPr>
          <a:xfrm rot="16200000" flipV="1">
            <a:off x="2393157" y="654843"/>
            <a:ext cx="685800" cy="2881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1066800" y="1981200"/>
            <a:ext cx="129540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419100" y="2705100"/>
            <a:ext cx="259080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1595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</a:rPr>
              <a:t>Allele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3060918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</a:rPr>
              <a:t>One of a pair of genes that determines a specific trait.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6400800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Image from: </a:t>
            </a:r>
            <a:r>
              <a:rPr lang="en-US" sz="900" dirty="0" smtClean="0">
                <a:latin typeface="Verdana" pitchFamily="34" charset="0"/>
                <a:hlinkClick r:id="rId3"/>
              </a:rPr>
              <a:t>http://www.bio200.buffalo.edu/labs/images/Monohybrid.jpg</a:t>
            </a:r>
            <a:r>
              <a:rPr lang="en-US" sz="900" dirty="0" smtClean="0">
                <a:latin typeface="Verdana" pitchFamily="34" charset="0"/>
              </a:rPr>
              <a:t>;  Definition from:  </a:t>
            </a:r>
            <a:r>
              <a:rPr lang="en-US" sz="900" u="sng" dirty="0" err="1" smtClean="0">
                <a:latin typeface="Verdana" pitchFamily="34" charset="0"/>
              </a:rPr>
              <a:t>ScienceSaurus</a:t>
            </a:r>
            <a:r>
              <a:rPr lang="en-US" sz="900" dirty="0" smtClean="0">
                <a:latin typeface="Verdana" pitchFamily="34" charset="0"/>
              </a:rPr>
              <a:t> glossary, page 468. </a:t>
            </a:r>
            <a:endParaRPr lang="en-US" sz="9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646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 Theme</vt:lpstr>
      <vt:lpstr>7th Grade Heredity Unit</vt:lpstr>
      <vt:lpstr>Genetics</vt:lpstr>
      <vt:lpstr>Heredity</vt:lpstr>
      <vt:lpstr>Generation</vt:lpstr>
      <vt:lpstr>DNA</vt:lpstr>
      <vt:lpstr>Inherited</vt:lpstr>
      <vt:lpstr>Genes</vt:lpstr>
      <vt:lpstr>Chromosomes</vt:lpstr>
      <vt:lpstr>Allele</vt:lpstr>
      <vt:lpstr>Trait</vt:lpstr>
      <vt:lpstr>Dominant Allele</vt:lpstr>
      <vt:lpstr>Recessive Allele</vt:lpstr>
      <vt:lpstr>Genotype</vt:lpstr>
      <vt:lpstr>Phenotype</vt:lpstr>
      <vt:lpstr>Punnett Square</vt:lpstr>
      <vt:lpstr>Nucleus</vt:lpstr>
      <vt:lpstr>Express</vt:lpstr>
      <vt:lpstr>Homozygous</vt:lpstr>
      <vt:lpstr>Heterozygous</vt:lpstr>
      <vt:lpstr>Gregor Mendel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Heredity Unit</dc:title>
  <dc:creator>jrios1</dc:creator>
  <cp:lastModifiedBy>Risinger, Theodore</cp:lastModifiedBy>
  <cp:revision>64</cp:revision>
  <dcterms:created xsi:type="dcterms:W3CDTF">2011-02-11T00:47:55Z</dcterms:created>
  <dcterms:modified xsi:type="dcterms:W3CDTF">2015-01-22T14:23:38Z</dcterms:modified>
</cp:coreProperties>
</file>