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94C16-7E6B-4878-9D66-2FD6A0EB4F70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2E99A-959D-4124-960F-AB5EF8F15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638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94C16-7E6B-4878-9D66-2FD6A0EB4F70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2E99A-959D-4124-960F-AB5EF8F15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759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94C16-7E6B-4878-9D66-2FD6A0EB4F70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2E99A-959D-4124-960F-AB5EF8F15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656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94C16-7E6B-4878-9D66-2FD6A0EB4F70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2E99A-959D-4124-960F-AB5EF8F15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348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94C16-7E6B-4878-9D66-2FD6A0EB4F70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2E99A-959D-4124-960F-AB5EF8F15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540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94C16-7E6B-4878-9D66-2FD6A0EB4F70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2E99A-959D-4124-960F-AB5EF8F15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23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94C16-7E6B-4878-9D66-2FD6A0EB4F70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2E99A-959D-4124-960F-AB5EF8F15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835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94C16-7E6B-4878-9D66-2FD6A0EB4F70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2E99A-959D-4124-960F-AB5EF8F15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134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94C16-7E6B-4878-9D66-2FD6A0EB4F70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2E99A-959D-4124-960F-AB5EF8F15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562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94C16-7E6B-4878-9D66-2FD6A0EB4F70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2E99A-959D-4124-960F-AB5EF8F15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078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94C16-7E6B-4878-9D66-2FD6A0EB4F70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2E99A-959D-4124-960F-AB5EF8F15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282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94C16-7E6B-4878-9D66-2FD6A0EB4F70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32E99A-959D-4124-960F-AB5EF8F15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250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>
                <a:latin typeface="Baskerville Old Face" panose="02020602080505020303" pitchFamily="18" charset="0"/>
              </a:rPr>
              <a:t>Energy Transfer a</a:t>
            </a:r>
            <a:r>
              <a:rPr lang="en-US" sz="8000" dirty="0" smtClean="0">
                <a:latin typeface="Baskerville Old Face" panose="02020602080505020303" pitchFamily="18" charset="0"/>
              </a:rPr>
              <a:t>nd the 10% Rule</a:t>
            </a:r>
            <a:endParaRPr lang="en-US" sz="8000" dirty="0">
              <a:latin typeface="Baskerville Old Face" panose="020206020805050203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Baskerville Old Face" panose="02020602080505020303" pitchFamily="18" charset="0"/>
              </a:rPr>
              <a:t>You will want to write this stuff down</a:t>
            </a:r>
            <a:endParaRPr lang="en-US" sz="4000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4120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7200" b="1" u="sng" dirty="0" smtClean="0">
                <a:latin typeface="Baskerville Old Face" panose="02020602080505020303" pitchFamily="18" charset="0"/>
              </a:rPr>
              <a:t>Energy transfer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Baskerville Old Face" panose="02020602080505020303" pitchFamily="18" charset="0"/>
              </a:rPr>
              <a:t>Remember…</a:t>
            </a:r>
          </a:p>
          <a:p>
            <a:pPr lvl="1"/>
            <a:r>
              <a:rPr lang="en-US" sz="2800" dirty="0" smtClean="0">
                <a:latin typeface="Baskerville Old Face" panose="02020602080505020303" pitchFamily="18" charset="0"/>
              </a:rPr>
              <a:t>Energy can neither be created nor destroyed but is simply transformed from one form to another.</a:t>
            </a:r>
            <a:endParaRPr lang="en-US" sz="2800" dirty="0">
              <a:latin typeface="Baskerville Old Face" panose="02020602080505020303" pitchFamily="18" charset="0"/>
            </a:endParaRPr>
          </a:p>
          <a:p>
            <a:r>
              <a:rPr lang="en-US" sz="3200" dirty="0" smtClean="0">
                <a:latin typeface="Baskerville Old Face" panose="02020602080505020303" pitchFamily="18" charset="0"/>
              </a:rPr>
              <a:t>Example: chemical energy we absorb from the food we eat is transformed into heat, sound, and kinetic energy.</a:t>
            </a:r>
            <a:endParaRPr lang="en-US" sz="3200" dirty="0">
              <a:latin typeface="Baskerville Old Face" panose="02020602080505020303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639" y="4406306"/>
            <a:ext cx="2020722" cy="1770657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2743200" y="5046133"/>
            <a:ext cx="795867" cy="3894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7633" y="4464050"/>
            <a:ext cx="1828800" cy="18478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3208" y="4602833"/>
            <a:ext cx="1570284" cy="157028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0326" y="4339441"/>
            <a:ext cx="1745539" cy="1972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572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000" b="1" u="sng" dirty="0" smtClean="0">
                <a:latin typeface="Baskerville Old Face" panose="02020602080505020303" pitchFamily="18" charset="0"/>
              </a:rPr>
              <a:t>How much energy gets passed on?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8447" y="1842559"/>
            <a:ext cx="10515600" cy="4351338"/>
          </a:xfrm>
        </p:spPr>
        <p:txBody>
          <a:bodyPr/>
          <a:lstStyle/>
          <a:p>
            <a:r>
              <a:rPr lang="en-US" dirty="0" smtClean="0">
                <a:latin typeface="Baskerville Old Face" panose="02020602080505020303" pitchFamily="18" charset="0"/>
              </a:rPr>
              <a:t>Great question…</a:t>
            </a:r>
          </a:p>
          <a:p>
            <a:r>
              <a:rPr lang="en-US" dirty="0" smtClean="0">
                <a:latin typeface="Baskerville Old Face" panose="02020602080505020303" pitchFamily="18" charset="0"/>
              </a:rPr>
              <a:t>On average only 10% of the available energy gets transferred to the next TROPHIC level or the next consumer in the food chain.</a:t>
            </a:r>
          </a:p>
          <a:p>
            <a:r>
              <a:rPr lang="en-US" dirty="0" smtClean="0">
                <a:latin typeface="Baskerville Old Face" panose="02020602080505020303" pitchFamily="18" charset="0"/>
              </a:rPr>
              <a:t>Example: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63514"/>
            <a:ext cx="1440030" cy="1800038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2556933" y="4301067"/>
            <a:ext cx="728134" cy="4233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5067" y="3761411"/>
            <a:ext cx="2417113" cy="1079311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>
            <a:off x="5702180" y="4301067"/>
            <a:ext cx="728134" cy="4233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0314" y="3468303"/>
            <a:ext cx="1974933" cy="1665527"/>
          </a:xfrm>
          <a:prstGeom prst="rect">
            <a:avLst/>
          </a:prstGeom>
        </p:spPr>
      </p:pic>
      <p:sp>
        <p:nvSpPr>
          <p:cNvPr id="10" name="Right Arrow 9"/>
          <p:cNvSpPr/>
          <p:nvPr/>
        </p:nvSpPr>
        <p:spPr>
          <a:xfrm>
            <a:off x="8464274" y="4301066"/>
            <a:ext cx="728134" cy="4233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2408" y="3619797"/>
            <a:ext cx="1389990" cy="157995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838200" y="5463552"/>
            <a:ext cx="17187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3000 kcal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3285067" y="5463552"/>
            <a:ext cx="17187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300 kcal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6096000" y="5463552"/>
            <a:ext cx="17187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30 kcal</a:t>
            </a:r>
            <a:endParaRPr 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8724900" y="5463552"/>
            <a:ext cx="17187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3 kcal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95369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b="1" u="sng" dirty="0" smtClean="0">
                <a:latin typeface="Baskerville Old Face" panose="02020602080505020303" pitchFamily="18" charset="0"/>
              </a:rPr>
              <a:t>It all starts with the plants</a:t>
            </a:r>
            <a:endParaRPr lang="en-US" sz="6600" b="1" u="sng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>
                <a:latin typeface="Baskerville Old Face" panose="02020602080505020303" pitchFamily="18" charset="0"/>
              </a:rPr>
              <a:t>Plants are producers (autotrophs) </a:t>
            </a:r>
          </a:p>
          <a:p>
            <a:pPr lvl="1"/>
            <a:r>
              <a:rPr lang="en-US" sz="3200" dirty="0" smtClean="0">
                <a:latin typeface="Baskerville Old Face" panose="02020602080505020303" pitchFamily="18" charset="0"/>
              </a:rPr>
              <a:t>everything else is a consumer (heterotrophs)</a:t>
            </a:r>
          </a:p>
          <a:p>
            <a:r>
              <a:rPr lang="en-US" sz="3600" dirty="0" smtClean="0">
                <a:latin typeface="Baskerville Old Face" panose="02020602080505020303" pitchFamily="18" charset="0"/>
              </a:rPr>
              <a:t>Here’s the order: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63514"/>
            <a:ext cx="1440030" cy="1800038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2556933" y="4301067"/>
            <a:ext cx="728134" cy="4233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5067" y="3761411"/>
            <a:ext cx="2417113" cy="1079311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>
            <a:off x="5702180" y="4301067"/>
            <a:ext cx="728134" cy="4233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0314" y="3468303"/>
            <a:ext cx="1974933" cy="1665527"/>
          </a:xfrm>
          <a:prstGeom prst="rect">
            <a:avLst/>
          </a:prstGeom>
        </p:spPr>
      </p:pic>
      <p:sp>
        <p:nvSpPr>
          <p:cNvPr id="9" name="Right Arrow 8"/>
          <p:cNvSpPr/>
          <p:nvPr/>
        </p:nvSpPr>
        <p:spPr>
          <a:xfrm>
            <a:off x="8464274" y="4301066"/>
            <a:ext cx="728134" cy="4233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2408" y="3619797"/>
            <a:ext cx="1389990" cy="157995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24933" y="5334000"/>
            <a:ext cx="203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Producer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3098800" y="5380378"/>
            <a:ext cx="203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Primary Consumer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5876215" y="5334000"/>
            <a:ext cx="187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Secondary Consumer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8678508" y="5327865"/>
            <a:ext cx="203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Tertiary Consumer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119483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134</Words>
  <Application>Microsoft Office PowerPoint</Application>
  <PresentationFormat>Widescreen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Baskerville Old Face</vt:lpstr>
      <vt:lpstr>Calibri</vt:lpstr>
      <vt:lpstr>Calibri Light</vt:lpstr>
      <vt:lpstr>Office Theme</vt:lpstr>
      <vt:lpstr>Energy Transfer and the 10% Rule</vt:lpstr>
      <vt:lpstr>Energy transfer </vt:lpstr>
      <vt:lpstr>How much energy gets passed on? </vt:lpstr>
      <vt:lpstr>It all starts with the plants</vt:lpstr>
    </vt:vector>
  </TitlesOfParts>
  <Company>North East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 Transfer and the 10% Rule</dc:title>
  <dc:creator>Greathouse, Stephanie</dc:creator>
  <cp:lastModifiedBy>Greathouse, Stephanie</cp:lastModifiedBy>
  <cp:revision>8</cp:revision>
  <dcterms:created xsi:type="dcterms:W3CDTF">2016-03-21T16:13:56Z</dcterms:created>
  <dcterms:modified xsi:type="dcterms:W3CDTF">2016-03-21T16:35:41Z</dcterms:modified>
</cp:coreProperties>
</file>