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74" autoAdjust="0"/>
  </p:normalViewPr>
  <p:slideViewPr>
    <p:cSldViewPr>
      <p:cViewPr varScale="1">
        <p:scale>
          <a:sx n="89" d="100"/>
          <a:sy n="89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437D91-3ED9-4EC5-9581-8E3D3E1622D9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273519-00DE-455E-B245-3AC50012E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8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 b="1" smtClean="0">
                <a:solidFill>
                  <a:srgbClr val="FF0000"/>
                </a:solidFill>
              </a:rPr>
              <a:t>Check Card Sort after this slide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CCDB42-53ED-4638-85DC-E59E65B31D7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151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574E8E-E46C-42B5-B1AF-185CD778DC6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906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48FA3-7866-49A7-B18C-FEA0790D4667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7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23B6-0128-4C79-8ED0-2977E7B12ACC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C45BF7-87E8-476A-B020-3BB1AA9CF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71F6-1BDE-44BF-881C-35264901BD24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E14A-4C0F-4FEB-A0F3-27866292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AA978-3EA8-4FEE-9962-3F72249D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BECA-E05E-4AA8-9382-D1EC066073F9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1A56-48FF-4C8A-AF0D-42D9A7C5FD04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BD16E-60F2-4F1E-AC29-00000925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18AF7-B4D2-4962-941D-C799C48B0F1A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321FE4-FE54-4871-A3B4-A8D92AB16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B4D4-B95A-4050-8E19-56B8EE65840C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3C38-C738-4AA5-ACCD-0C46E3ECB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C3CE-DBF7-4009-934E-D0B98FA9D2E5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56620E-846C-42F0-86CA-EBB0BE8C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C103-234F-4947-9BE6-B25834C627BB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4A1B2-008B-4E86-995D-37EBDAF62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FC71-5523-424D-9041-A54B6B70290B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AF2074-4FDF-457C-857D-C34E808DE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0D111A-FCD0-4499-B3BA-1F9C10230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BC4F-4B62-4544-9B57-2B58B79A3E1F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73896-8F96-4873-9C26-57C841919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58B2-C0D2-4967-9926-74EFB76F2BC3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E4F9528-3C48-4564-9D22-8D6EFA7BC75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6CA144-29BD-462A-BE15-D500AD516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s.howstuffworks.com/discovery/36085-gimme-shelter-composting-video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doe.gov/kids/energy.cfm?page=biomass_home-basics-k.cfm" TargetMode="External"/><Relationship Id="rId2" Type="http://schemas.openxmlformats.org/officeDocument/2006/relationships/hyperlink" Target="http://www.teachersdomain.org/ext/ess05_int_compost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c.doe.k12.ga.us/DWPreview.aspx?WID=89&amp;obj=54282&amp;mode=1" TargetMode="External"/><Relationship Id="rId4" Type="http://schemas.openxmlformats.org/officeDocument/2006/relationships/hyperlink" Target="http://home.howstuffworks.com/composting.htm/printab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omic Sans MS" pitchFamily="66" charset="0"/>
              </a:rPr>
              <a:t>You will demonstrate and explain the cycling of matter within living systems such as in the decay of biomass in a compost bin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omic Sans MS" pitchFamily="66" charset="0"/>
              </a:rPr>
              <a:t>TEK 7.5b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Cycling of Biomass and Composting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synthesis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5397" y="2287587"/>
            <a:ext cx="40703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8A44D"/>
                </a:solidFill>
              </a:rPr>
              <a:t>What is Biomass?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419600" cy="518477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Biomass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is </a:t>
            </a:r>
            <a:r>
              <a:rPr lang="en-US" sz="2600" u="sng" dirty="0" smtClean="0">
                <a:solidFill>
                  <a:srgbClr val="FF0000"/>
                </a:solidFill>
              </a:rPr>
              <a:t>organic</a:t>
            </a:r>
            <a:r>
              <a:rPr lang="en-US" sz="2600" dirty="0" smtClean="0">
                <a:solidFill>
                  <a:schemeClr val="tx1"/>
                </a:solidFill>
              </a:rPr>
              <a:t> material made from </a:t>
            </a:r>
            <a:r>
              <a:rPr lang="en-US" sz="2600" u="sng" dirty="0" smtClean="0">
                <a:solidFill>
                  <a:srgbClr val="FF0000"/>
                </a:solidFill>
              </a:rPr>
              <a:t>plants</a:t>
            </a:r>
            <a:r>
              <a:rPr lang="en-US" sz="2600" dirty="0" smtClean="0">
                <a:solidFill>
                  <a:schemeClr val="tx1"/>
                </a:solidFill>
              </a:rPr>
              <a:t> and </a:t>
            </a:r>
            <a:r>
              <a:rPr lang="en-US" sz="2600" u="sng" dirty="0" smtClean="0">
                <a:solidFill>
                  <a:srgbClr val="FF0000"/>
                </a:solidFill>
              </a:rPr>
              <a:t>animals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(Organic means it contains the element </a:t>
            </a:r>
            <a:r>
              <a:rPr lang="en-US" sz="2600" u="sng" dirty="0" smtClean="0">
                <a:solidFill>
                  <a:srgbClr val="FF0000"/>
                </a:solidFill>
              </a:rPr>
              <a:t>carbon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and is made from plant or animal products)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contains </a:t>
            </a:r>
            <a:r>
              <a:rPr lang="en-US" sz="2600" u="sng" dirty="0" smtClean="0">
                <a:solidFill>
                  <a:srgbClr val="FF0000"/>
                </a:solidFill>
              </a:rPr>
              <a:t>stored energy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from the </a:t>
            </a:r>
            <a:r>
              <a:rPr lang="en-US" sz="2600" u="sng" dirty="0" smtClean="0">
                <a:solidFill>
                  <a:schemeClr val="tx1"/>
                </a:solidFill>
              </a:rPr>
              <a:t>sun</a:t>
            </a:r>
            <a:r>
              <a:rPr lang="en-US" sz="2600" dirty="0" smtClean="0">
                <a:solidFill>
                  <a:schemeClr val="tx1"/>
                </a:solidFill>
              </a:rPr>
              <a:t>. 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Plants absorb the sun's </a:t>
            </a:r>
            <a:r>
              <a:rPr lang="en-US" sz="2600" u="sng" dirty="0" smtClean="0">
                <a:solidFill>
                  <a:srgbClr val="FF0000"/>
                </a:solidFill>
              </a:rPr>
              <a:t>radiant energy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in a process called </a:t>
            </a:r>
            <a:r>
              <a:rPr lang="en-US" sz="2600" u="sng" dirty="0" smtClean="0">
                <a:solidFill>
                  <a:srgbClr val="FF0000"/>
                </a:solidFill>
              </a:rPr>
              <a:t>photosynthesis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u="sng" dirty="0" smtClean="0">
                <a:solidFill>
                  <a:srgbClr val="FF0000"/>
                </a:solidFill>
              </a:rPr>
              <a:t>chemical energy </a:t>
            </a:r>
            <a:r>
              <a:rPr lang="en-US" sz="2600" dirty="0" smtClean="0">
                <a:solidFill>
                  <a:schemeClr val="tx1"/>
                </a:solidFill>
              </a:rPr>
              <a:t>in plants gets </a:t>
            </a:r>
            <a:r>
              <a:rPr lang="en-US" sz="2600" u="sng" dirty="0" smtClean="0">
                <a:solidFill>
                  <a:srgbClr val="FF0000"/>
                </a:solidFill>
              </a:rPr>
              <a:t>passed on </a:t>
            </a:r>
            <a:r>
              <a:rPr lang="en-US" sz="2600" dirty="0" smtClean="0">
                <a:solidFill>
                  <a:schemeClr val="tx1"/>
                </a:solidFill>
              </a:rPr>
              <a:t>to animals and people that eat them.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88A44D"/>
                </a:solidFill>
              </a:rPr>
              <a:t>Biomass</a:t>
            </a:r>
          </a:p>
        </p:txBody>
      </p:sp>
      <p:pic>
        <p:nvPicPr>
          <p:cNvPr id="4" name="Content Placeholder 3" descr="BIOMASSTYPES1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6018" y="1676400"/>
            <a:ext cx="3395663" cy="42672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 </a:t>
            </a:r>
            <a:r>
              <a:rPr lang="en-US" sz="3200" u="sng">
                <a:solidFill>
                  <a:srgbClr val="FF0000"/>
                </a:solidFill>
                <a:latin typeface="Georgia" pitchFamily="18" charset="0"/>
              </a:rPr>
              <a:t>Renewable</a:t>
            </a:r>
            <a:r>
              <a:rPr lang="en-US" sz="3200">
                <a:latin typeface="Georgia" pitchFamily="18" charset="0"/>
              </a:rPr>
              <a:t> Energy Source</a:t>
            </a:r>
            <a:endParaRPr lang="en-US">
              <a:latin typeface="Georg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3276600"/>
            <a:ext cx="464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Georgia" pitchFamily="18" charset="0"/>
              </a:rPr>
              <a:t>We can always grow more and when organisms die, they decay and release energy </a:t>
            </a:r>
          </a:p>
          <a:p>
            <a:pPr algn="ctr"/>
            <a:endParaRPr lang="en-US" sz="240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2362200"/>
            <a:ext cx="2590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Georgia" pitchFamily="18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88A44D"/>
                </a:solidFill>
              </a:rPr>
              <a:t>The Carbon Cycle</a:t>
            </a:r>
          </a:p>
        </p:txBody>
      </p:sp>
      <p:pic>
        <p:nvPicPr>
          <p:cNvPr id="4" name="Content Placeholder 3" descr="bioenergy-cycle-med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93486" y="1676400"/>
            <a:ext cx="4745513" cy="44130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 descr="whatwedowithtrash-large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1676400"/>
            <a:ext cx="4621720" cy="4529138"/>
          </a:xfrm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8A44D"/>
                </a:solidFill>
              </a:rPr>
              <a:t>How do we contribute to the cycle?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Trash composition pie graph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457199"/>
            <a:ext cx="3962400" cy="5818141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4495800" y="1295400"/>
            <a:ext cx="4648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Georgia" pitchFamily="18" charset="0"/>
              </a:rPr>
              <a:t>What percent of waste put in landfills or is burned is considered biomass?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5638800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Georgia" pitchFamily="18" charset="0"/>
              </a:rPr>
              <a:t>61%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3733800"/>
            <a:ext cx="3657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Food 18%</a:t>
            </a:r>
          </a:p>
          <a:p>
            <a:r>
              <a:rPr lang="en-US"/>
              <a:t>Paper Products 22%</a:t>
            </a:r>
          </a:p>
          <a:p>
            <a:r>
              <a:rPr lang="en-US"/>
              <a:t>Wood 8%</a:t>
            </a:r>
          </a:p>
          <a:p>
            <a:r>
              <a:rPr lang="en-US"/>
              <a:t>Yard Trimmings 7%</a:t>
            </a:r>
          </a:p>
          <a:p>
            <a:r>
              <a:rPr lang="en-US"/>
              <a:t>Textiles 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In 1960 the average American threw away 2.7 pounds of trash a day.</a:t>
            </a:r>
          </a:p>
          <a:p>
            <a:pPr eaLnBrk="1" hangingPunct="1"/>
            <a:r>
              <a:rPr lang="en-US" smtClean="0"/>
              <a:t>Today each person throws away about 4.5 pounds a day. (That comes to about 2000 lbs or 1 ton of trash/year!)</a:t>
            </a:r>
          </a:p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Composting</a:t>
            </a:r>
            <a:r>
              <a:rPr lang="en-US" smtClean="0"/>
              <a:t> can reduce our waste to landfills.</a:t>
            </a:r>
          </a:p>
          <a:p>
            <a:pPr eaLnBrk="1" hangingPunct="1"/>
            <a:r>
              <a:rPr lang="en-US" smtClean="0"/>
              <a:t>Composting is </a:t>
            </a:r>
            <a:r>
              <a:rPr lang="en-US" u="sng" smtClean="0">
                <a:solidFill>
                  <a:srgbClr val="FF0000"/>
                </a:solidFill>
              </a:rPr>
              <a:t>a way to recycle organic solid waste.</a:t>
            </a:r>
          </a:p>
          <a:p>
            <a:pPr eaLnBrk="1" hangingPunct="1"/>
            <a:endParaRPr lang="en-US" u="sng" smtClean="0">
              <a:solidFill>
                <a:srgbClr val="FF0000"/>
              </a:solidFill>
            </a:endParaRPr>
          </a:p>
          <a:p>
            <a:pPr eaLnBrk="1" hangingPunct="1"/>
            <a:r>
              <a:rPr lang="en-US" u="sng" smtClean="0">
                <a:solidFill>
                  <a:srgbClr val="FF0000"/>
                </a:solidFill>
                <a:hlinkClick r:id="rId2"/>
              </a:rPr>
              <a:t>Composting Video Clip</a:t>
            </a:r>
            <a:endParaRPr lang="en-US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Lab:  Compost Bin/Container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Composting Hints</a:t>
            </a:r>
          </a:p>
          <a:p>
            <a:pPr eaLnBrk="1" hangingPunct="1"/>
            <a:r>
              <a:rPr lang="en-US" smtClean="0"/>
              <a:t>Meat and dairy products are high in fat and will cause an unpleasant odor if added to a poorly-managed compost pile.  Running them through a blender will speed up their decomposition.</a:t>
            </a:r>
          </a:p>
          <a:p>
            <a:pPr eaLnBrk="1" hangingPunct="1"/>
            <a:r>
              <a:rPr lang="en-US" smtClean="0"/>
              <a:t>Worms can reduce composting time by 50%.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88A44D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Composting Game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Informational Site:</a:t>
            </a:r>
          </a:p>
          <a:p>
            <a:pPr eaLnBrk="1" hangingPunct="1"/>
            <a:endParaRPr lang="en-US" sz="1400" dirty="0" smtClean="0">
              <a:hlinkClick r:id="rId3"/>
            </a:endParaRPr>
          </a:p>
          <a:p>
            <a:pPr eaLnBrk="1" hangingPunct="1"/>
            <a:r>
              <a:rPr lang="en-US" sz="1800" dirty="0" smtClean="0">
                <a:hlinkClick r:id="rId3"/>
              </a:rPr>
              <a:t>http://www.eia.doe.gov/kids/energy.cfm?page=biomass_home-basics-k.cfm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>
                <a:hlinkClick r:id="rId4"/>
              </a:rPr>
              <a:t>http://home.howstuffworks.com/composting.htm/printable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>
                <a:hlinkClick r:id="rId5"/>
              </a:rPr>
              <a:t>http://public.doe.k12.ga.us/DWPreview.aspx?WID=89&amp;obj=54282&amp;mode=1</a:t>
            </a:r>
            <a:endParaRPr lang="en-US" sz="1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434</TotalTime>
  <Words>240</Words>
  <Application>Microsoft Office PowerPoint</Application>
  <PresentationFormat>On-screen Show (4:3)</PresentationFormat>
  <Paragraphs>47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Georgia</vt:lpstr>
      <vt:lpstr>Wingdings</vt:lpstr>
      <vt:lpstr>Wingdings 2</vt:lpstr>
      <vt:lpstr>Civic</vt:lpstr>
      <vt:lpstr>Cycling of Biomass and Composting</vt:lpstr>
      <vt:lpstr>What is Biomass?</vt:lpstr>
      <vt:lpstr>Biomass</vt:lpstr>
      <vt:lpstr>The Carbon Cycle</vt:lpstr>
      <vt:lpstr>How do we contribute to the cycle?</vt:lpstr>
      <vt:lpstr>PowerPoint Presentation</vt:lpstr>
      <vt:lpstr>Composting</vt:lpstr>
      <vt:lpstr>Lab:  Compost Bin/Container</vt:lpstr>
      <vt:lpstr>PowerPoint Presentation</vt:lpstr>
    </vt:vector>
  </TitlesOfParts>
  <Company>RRISD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Cycling of biomass using a compost bin</dc:title>
  <dc:creator>011taylors</dc:creator>
  <cp:lastModifiedBy>Risinger, Theodore L</cp:lastModifiedBy>
  <cp:revision>57</cp:revision>
  <dcterms:created xsi:type="dcterms:W3CDTF">2010-07-20T23:50:06Z</dcterms:created>
  <dcterms:modified xsi:type="dcterms:W3CDTF">2016-04-07T18:14:39Z</dcterms:modified>
</cp:coreProperties>
</file>