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6" r:id="rId3"/>
    <p:sldId id="267" r:id="rId4"/>
    <p:sldId id="268" r:id="rId5"/>
    <p:sldId id="270" r:id="rId6"/>
    <p:sldId id="273" r:id="rId7"/>
    <p:sldId id="280" r:id="rId8"/>
    <p:sldId id="272" r:id="rId9"/>
    <p:sldId id="274" r:id="rId10"/>
    <p:sldId id="276" r:id="rId11"/>
    <p:sldId id="277" r:id="rId12"/>
    <p:sldId id="278" r:id="rId13"/>
    <p:sldId id="279" r:id="rId14"/>
    <p:sldId id="275" r:id="rId15"/>
    <p:sldId id="261" r:id="rId16"/>
    <p:sldId id="262" r:id="rId17"/>
    <p:sldId id="264" r:id="rId18"/>
    <p:sldId id="265" r:id="rId19"/>
    <p:sldId id="260" r:id="rId20"/>
    <p:sldId id="258" r:id="rId21"/>
    <p:sldId id="281" r:id="rId22"/>
    <p:sldId id="282" r:id="rId23"/>
    <p:sldId id="283" r:id="rId24"/>
    <p:sldId id="28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7C80"/>
    <a:srgbClr val="FF9900"/>
    <a:srgbClr val="0066FF"/>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19" autoAdjust="0"/>
  </p:normalViewPr>
  <p:slideViewPr>
    <p:cSldViewPr>
      <p:cViewPr varScale="1">
        <p:scale>
          <a:sx n="56" d="100"/>
          <a:sy n="56"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498B700E-766B-4A7B-825B-C1D1D8978431}" type="datetimeFigureOut">
              <a:rPr lang="en-US"/>
              <a:pPr>
                <a:defRPr/>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A401F0C1-7A1A-468E-BDE5-E437E765A8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A63748-CDB7-4678-98B6-3211531B04BB}" type="slidenum">
              <a:rPr lang="en-US" smtClean="0">
                <a:latin typeface="Arial" charset="0"/>
              </a:rPr>
              <a:pPr/>
              <a:t>1</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B15158-B308-49CD-BB79-3A7E03A38103}" type="slidenum">
              <a:rPr lang="en-US" smtClean="0">
                <a:latin typeface="Arial" charset="0"/>
              </a:rPr>
              <a:pPr/>
              <a:t>20</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01F0C1-7A1A-468E-BDE5-E437E765A883}" type="slidenum">
              <a:rPr lang="en-US" smtClean="0"/>
              <a:pPr>
                <a:defRPr/>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D9904-CC97-48F0-9F1F-E1B8DA3C38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8F204D-0E16-4B65-9DF3-FB1DABEF33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F12FF9-BD60-44D6-9E7C-5AF6A3E02C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2AD8FF-635D-4BBB-A6A0-D86A9F2DFD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2443E5-E228-48D2-8DB6-58551CB2C7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F3E968-B49B-4CD4-B874-721792EB66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0533A9-DEBD-475E-9157-58783CBECA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241FD5-9F4B-432F-8C25-9E279FB13F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EEE8846-044F-4229-B906-4DCDB26E9F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F4041C-3929-4B89-BEB0-6B311AE502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9482E0-E5A9-47AB-9485-4BFCDFA668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B696F681-3F90-4A7C-AD11-0FF48C649D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Archer%20Fish%20-%20YouTube.fl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914400"/>
            <a:ext cx="8153400" cy="2362200"/>
          </a:xfrm>
          <a:noFill/>
        </p:spPr>
        <p:txBody>
          <a:bodyPr/>
          <a:lstStyle/>
          <a:p>
            <a:pPr eaLnBrk="1" hangingPunct="1"/>
            <a:r>
              <a:rPr lang="en-US" sz="8000" smtClean="0">
                <a:solidFill>
                  <a:schemeClr val="bg1"/>
                </a:solidFill>
              </a:rPr>
              <a:t>Adaptations</a:t>
            </a:r>
          </a:p>
        </p:txBody>
      </p:sp>
      <p:sp>
        <p:nvSpPr>
          <p:cNvPr id="2051" name="Rectangle 3"/>
          <p:cNvSpPr>
            <a:spLocks noGrp="1" noChangeArrowheads="1"/>
          </p:cNvSpPr>
          <p:nvPr>
            <p:ph type="subTitle" idx="1"/>
          </p:nvPr>
        </p:nvSpPr>
        <p:spPr>
          <a:xfrm>
            <a:off x="228600" y="3886200"/>
            <a:ext cx="8686800" cy="2743200"/>
          </a:xfrm>
        </p:spPr>
        <p:txBody>
          <a:bodyPr/>
          <a:lstStyle/>
          <a:p>
            <a:pPr eaLnBrk="1" hangingPunct="1"/>
            <a:r>
              <a:rPr lang="en-US" sz="3600" smtClean="0">
                <a:solidFill>
                  <a:schemeClr val="bg1"/>
                </a:solidFill>
              </a:rPr>
              <a:t>Objective: Students will investigate and explain how INTERNAL structures of organisms have adaptations that allow specific functions.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28600"/>
            <a:ext cx="9144000" cy="1143000"/>
          </a:xfrm>
        </p:spPr>
        <p:txBody>
          <a:bodyPr/>
          <a:lstStyle/>
          <a:p>
            <a:pPr eaLnBrk="1" hangingPunct="1"/>
            <a:r>
              <a:rPr lang="en-US" sz="6600" smtClean="0">
                <a:solidFill>
                  <a:srgbClr val="FFFF00"/>
                </a:solidFill>
              </a:rPr>
              <a:t>Xylem In Plants</a:t>
            </a:r>
          </a:p>
        </p:txBody>
      </p:sp>
      <p:pic>
        <p:nvPicPr>
          <p:cNvPr id="12291" name="Picture 3" descr="8703"/>
          <p:cNvPicPr>
            <a:picLocks noChangeAspect="1" noChangeArrowheads="1"/>
          </p:cNvPicPr>
          <p:nvPr/>
        </p:nvPicPr>
        <p:blipFill>
          <a:blip r:embed="rId2" cstate="print"/>
          <a:srcRect/>
          <a:stretch>
            <a:fillRect/>
          </a:stretch>
        </p:blipFill>
        <p:spPr bwMode="auto">
          <a:xfrm>
            <a:off x="2266950" y="1714500"/>
            <a:ext cx="4610100" cy="3429000"/>
          </a:xfrm>
          <a:prstGeom prst="rect">
            <a:avLst/>
          </a:prstGeom>
          <a:noFill/>
          <a:ln w="9525">
            <a:noFill/>
            <a:miter lim="800000"/>
            <a:headEnd/>
            <a:tailEnd/>
          </a:ln>
        </p:spPr>
      </p:pic>
      <p:pic>
        <p:nvPicPr>
          <p:cNvPr id="12292" name="Picture 6" descr="xylem__phloem"/>
          <p:cNvPicPr>
            <a:picLocks noChangeAspect="1" noChangeArrowheads="1"/>
          </p:cNvPicPr>
          <p:nvPr/>
        </p:nvPicPr>
        <p:blipFill>
          <a:blip r:embed="rId3" cstate="print"/>
          <a:srcRect/>
          <a:stretch>
            <a:fillRect/>
          </a:stretch>
        </p:blipFill>
        <p:spPr bwMode="auto">
          <a:xfrm>
            <a:off x="914400" y="1752600"/>
            <a:ext cx="7048500" cy="445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14400"/>
          </a:xfrm>
        </p:spPr>
        <p:txBody>
          <a:bodyPr/>
          <a:lstStyle/>
          <a:p>
            <a:pPr eaLnBrk="1" hangingPunct="1">
              <a:defRPr/>
            </a:pPr>
            <a:r>
              <a:rPr lang="en-US" sz="6000" dirty="0" smtClean="0">
                <a:solidFill>
                  <a:schemeClr val="accent1">
                    <a:lumMod val="10000"/>
                  </a:schemeClr>
                </a:solidFill>
              </a:rPr>
              <a:t>Hollow Bones in Birds</a:t>
            </a:r>
          </a:p>
        </p:txBody>
      </p:sp>
      <p:sp>
        <p:nvSpPr>
          <p:cNvPr id="13315" name="Rectangle 3"/>
          <p:cNvSpPr>
            <a:spLocks noGrp="1" noChangeArrowheads="1"/>
          </p:cNvSpPr>
          <p:nvPr>
            <p:ph type="body" idx="1"/>
          </p:nvPr>
        </p:nvSpPr>
        <p:spPr>
          <a:xfrm>
            <a:off x="0" y="838200"/>
            <a:ext cx="9144000" cy="6019800"/>
          </a:xfrm>
        </p:spPr>
        <p:txBody>
          <a:bodyPr/>
          <a:lstStyle/>
          <a:p>
            <a:pPr marL="457200" indent="-457200" eaLnBrk="1" hangingPunct="1">
              <a:lnSpc>
                <a:spcPct val="90000"/>
              </a:lnSpc>
              <a:buFontTx/>
              <a:buNone/>
            </a:pPr>
            <a:r>
              <a:rPr lang="en-US" sz="2800" b="1" u="sng" smtClean="0">
                <a:solidFill>
                  <a:schemeClr val="bg1"/>
                </a:solidFill>
              </a:rPr>
              <a:t>Internal Structure:</a:t>
            </a:r>
            <a:r>
              <a:rPr lang="en-US" sz="2800" smtClean="0">
                <a:solidFill>
                  <a:schemeClr val="bg1"/>
                </a:solidFill>
              </a:rPr>
              <a:t> </a:t>
            </a:r>
          </a:p>
          <a:p>
            <a:pPr marL="457200" indent="-457200" eaLnBrk="1" hangingPunct="1">
              <a:lnSpc>
                <a:spcPct val="90000"/>
              </a:lnSpc>
              <a:buFontTx/>
              <a:buNone/>
            </a:pPr>
            <a:r>
              <a:rPr lang="en-US" sz="2800" smtClean="0">
                <a:solidFill>
                  <a:schemeClr val="bg1"/>
                </a:solidFill>
              </a:rPr>
              <a:t>Hollow Bones</a:t>
            </a:r>
          </a:p>
          <a:p>
            <a:pPr marL="457200" indent="-457200" eaLnBrk="1" hangingPunct="1">
              <a:lnSpc>
                <a:spcPct val="90000"/>
              </a:lnSpc>
              <a:buFontTx/>
              <a:buNone/>
            </a:pPr>
            <a:r>
              <a:rPr lang="en-US" sz="2800" b="1" u="sng" smtClean="0">
                <a:solidFill>
                  <a:schemeClr val="bg1"/>
                </a:solidFill>
              </a:rPr>
              <a:t>Function:</a:t>
            </a:r>
            <a:r>
              <a:rPr lang="en-US" sz="2800" smtClean="0">
                <a:solidFill>
                  <a:schemeClr val="bg1"/>
                </a:solidFill>
              </a:rPr>
              <a:t> </a:t>
            </a:r>
          </a:p>
          <a:p>
            <a:pPr marL="457200" indent="-457200" eaLnBrk="1" hangingPunct="1">
              <a:lnSpc>
                <a:spcPct val="90000"/>
              </a:lnSpc>
            </a:pPr>
            <a:r>
              <a:rPr lang="en-US" sz="2800" smtClean="0">
                <a:solidFill>
                  <a:schemeClr val="bg1"/>
                </a:solidFill>
              </a:rPr>
              <a:t>Hollow bones is just one of the advantages birds have gained through evolution. This makes them light, and a light body allows them to fly faster, using less energy.</a:t>
            </a:r>
            <a:endParaRPr lang="en-US" sz="900" smtClean="0">
              <a:solidFill>
                <a:schemeClr val="bg1"/>
              </a:solidFill>
            </a:endParaRPr>
          </a:p>
          <a:p>
            <a:pPr marL="457200" indent="-457200" eaLnBrk="1" hangingPunct="1">
              <a:lnSpc>
                <a:spcPct val="90000"/>
              </a:lnSpc>
            </a:pPr>
            <a:r>
              <a:rPr lang="en-US" sz="2800" smtClean="0">
                <a:solidFill>
                  <a:schemeClr val="bg1"/>
                </a:solidFill>
              </a:rPr>
              <a:t>It takes a lot of energy to fly. The more a bird weighs,</a:t>
            </a:r>
          </a:p>
          <a:p>
            <a:pPr marL="457200" indent="-457200" eaLnBrk="1" hangingPunct="1">
              <a:lnSpc>
                <a:spcPct val="90000"/>
              </a:lnSpc>
              <a:buFontTx/>
              <a:buNone/>
            </a:pPr>
            <a:r>
              <a:rPr lang="en-US" sz="2800" smtClean="0">
                <a:solidFill>
                  <a:schemeClr val="bg1"/>
                </a:solidFill>
              </a:rPr>
              <a:t>	the more energy it takes to fly. </a:t>
            </a:r>
          </a:p>
          <a:p>
            <a:pPr marL="457200" indent="-457200" eaLnBrk="1" hangingPunct="1">
              <a:lnSpc>
                <a:spcPct val="90000"/>
              </a:lnSpc>
            </a:pPr>
            <a:r>
              <a:rPr lang="en-US" sz="2800" smtClean="0">
                <a:solidFill>
                  <a:schemeClr val="bg1"/>
                </a:solidFill>
              </a:rPr>
              <a:t>Eagles, for example, have a lightweight frame that gives them maximum strength with the least possible amount of weight. </a:t>
            </a:r>
          </a:p>
          <a:p>
            <a:pPr marL="457200" indent="-457200" eaLnBrk="1" hangingPunct="1">
              <a:lnSpc>
                <a:spcPct val="90000"/>
              </a:lnSpc>
            </a:pPr>
            <a:r>
              <a:rPr lang="en-US" sz="2800" smtClean="0">
                <a:solidFill>
                  <a:schemeClr val="bg1"/>
                </a:solidFill>
              </a:rPr>
              <a:t>In fact, the weight of an eagle's skeleton is only half a pound.</a:t>
            </a:r>
            <a:br>
              <a:rPr lang="en-US" sz="2800" smtClean="0">
                <a:solidFill>
                  <a:schemeClr val="bg1"/>
                </a:solidFill>
              </a:rPr>
            </a:br>
            <a:r>
              <a:rPr lang="en-US" sz="2800" smtClean="0">
                <a:solidFill>
                  <a:schemeClr val="bg1"/>
                </a:solidFill>
              </a:rPr>
              <a:t/>
            </a:r>
            <a:br>
              <a:rPr lang="en-US" sz="2800" smtClean="0">
                <a:solidFill>
                  <a:schemeClr val="bg1"/>
                </a:solidFill>
              </a:rPr>
            </a:br>
            <a:endParaRPr lang="en-US" sz="280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1143000"/>
          </a:xfrm>
        </p:spPr>
        <p:txBody>
          <a:bodyPr/>
          <a:lstStyle/>
          <a:p>
            <a:pPr eaLnBrk="1" hangingPunct="1">
              <a:defRPr/>
            </a:pPr>
            <a:r>
              <a:rPr lang="en-US" sz="6600" dirty="0" smtClean="0">
                <a:solidFill>
                  <a:schemeClr val="accent1">
                    <a:lumMod val="10000"/>
                  </a:schemeClr>
                </a:solidFill>
              </a:rPr>
              <a:t>Hollow Bones in Birds</a:t>
            </a:r>
          </a:p>
        </p:txBody>
      </p:sp>
      <p:pic>
        <p:nvPicPr>
          <p:cNvPr id="14339" name="Picture 6" descr="Hollow%20Bones%20-%20Vulture%20Wing%20Bone"/>
          <p:cNvPicPr>
            <a:picLocks noChangeAspect="1" noChangeArrowheads="1"/>
          </p:cNvPicPr>
          <p:nvPr/>
        </p:nvPicPr>
        <p:blipFill>
          <a:blip r:embed="rId2" cstate="print"/>
          <a:srcRect/>
          <a:stretch>
            <a:fillRect/>
          </a:stretch>
        </p:blipFill>
        <p:spPr bwMode="auto">
          <a:xfrm>
            <a:off x="1524000" y="2057400"/>
            <a:ext cx="6081713" cy="229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9144000" cy="1143000"/>
          </a:xfrm>
        </p:spPr>
        <p:txBody>
          <a:bodyPr/>
          <a:lstStyle/>
          <a:p>
            <a:pPr eaLnBrk="1" hangingPunct="1">
              <a:defRPr/>
            </a:pPr>
            <a:r>
              <a:rPr lang="en-US" sz="6600" dirty="0" smtClean="0">
                <a:solidFill>
                  <a:schemeClr val="accent1">
                    <a:lumMod val="10000"/>
                  </a:schemeClr>
                </a:solidFill>
              </a:rPr>
              <a:t>Hollow Bones in Birds</a:t>
            </a:r>
          </a:p>
        </p:txBody>
      </p:sp>
      <p:pic>
        <p:nvPicPr>
          <p:cNvPr id="15363" name="Picture 5" descr="From Eagles (Zoo Books) Wildlife Ed., Ltd."/>
          <p:cNvPicPr>
            <a:picLocks noChangeAspect="1" noChangeArrowheads="1"/>
          </p:cNvPicPr>
          <p:nvPr/>
        </p:nvPicPr>
        <p:blipFill>
          <a:blip r:embed="rId2" cstate="print"/>
          <a:srcRect/>
          <a:stretch>
            <a:fillRect/>
          </a:stretch>
        </p:blipFill>
        <p:spPr bwMode="auto">
          <a:xfrm>
            <a:off x="1600200" y="1981200"/>
            <a:ext cx="6119813" cy="376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458200" cy="6278562"/>
          </a:xfrm>
        </p:spPr>
        <p:txBody>
          <a:bodyPr/>
          <a:lstStyle/>
          <a:p>
            <a:pPr eaLnBrk="1" hangingPunct="1"/>
            <a:r>
              <a:rPr lang="en-US" sz="8000" smtClean="0">
                <a:solidFill>
                  <a:schemeClr val="bg1"/>
                </a:solidFill>
              </a:rPr>
              <a:t>Internal Adaptations of an Archer Fish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381000" y="0"/>
            <a:ext cx="4114800" cy="6400800"/>
          </a:xfrm>
          <a:noFill/>
        </p:spPr>
        <p:txBody>
          <a:bodyPr/>
          <a:lstStyle/>
          <a:p>
            <a:pPr eaLnBrk="1" hangingPunct="1">
              <a:buFontTx/>
              <a:buNone/>
            </a:pPr>
            <a:r>
              <a:rPr lang="en-US" sz="2600" smtClean="0"/>
              <a:t>    </a:t>
            </a:r>
            <a:r>
              <a:rPr lang="en-US" sz="2600" smtClean="0">
                <a:solidFill>
                  <a:srgbClr val="FFFF00"/>
                </a:solidFill>
              </a:rPr>
              <a:t>In the quiet waters of the Orient, there is an unusual fish known as the Archer fish. It is unlike any other fish in that it finds its prey outside of the water. </a:t>
            </a:r>
          </a:p>
          <a:p>
            <a:pPr eaLnBrk="1" hangingPunct="1">
              <a:buFontTx/>
              <a:buNone/>
            </a:pPr>
            <a:r>
              <a:rPr lang="en-US" sz="2600" smtClean="0">
                <a:solidFill>
                  <a:srgbClr val="FFFF00"/>
                </a:solidFill>
              </a:rPr>
              <a:t>    The </a:t>
            </a:r>
            <a:r>
              <a:rPr lang="en-US" sz="2600" b="1" smtClean="0">
                <a:solidFill>
                  <a:srgbClr val="FFFF00"/>
                </a:solidFill>
              </a:rPr>
              <a:t>archer fish</a:t>
            </a:r>
            <a:r>
              <a:rPr lang="en-US" sz="2600" smtClean="0">
                <a:solidFill>
                  <a:srgbClr val="FFFF00"/>
                </a:solidFill>
              </a:rPr>
              <a:t> are known for their habit of preying on land-based insects and other small animals by literally shooting them down with water droplets from their specialized mouths. </a:t>
            </a:r>
          </a:p>
          <a:p>
            <a:pPr eaLnBrk="1" hangingPunct="1">
              <a:buFontTx/>
              <a:buNone/>
            </a:pPr>
            <a:endParaRPr lang="en-US" sz="2600" smtClean="0">
              <a:solidFill>
                <a:srgbClr val="FFFF00"/>
              </a:solidFill>
            </a:endParaRPr>
          </a:p>
        </p:txBody>
      </p:sp>
      <p:pic>
        <p:nvPicPr>
          <p:cNvPr id="17411" name="Picture 7" descr="archerfish_250452"/>
          <p:cNvPicPr>
            <a:picLocks noChangeAspect="1" noChangeArrowheads="1"/>
          </p:cNvPicPr>
          <p:nvPr/>
        </p:nvPicPr>
        <p:blipFill>
          <a:blip r:embed="rId2" cstate="print"/>
          <a:srcRect/>
          <a:stretch>
            <a:fillRect/>
          </a:stretch>
        </p:blipFill>
        <p:spPr bwMode="auto">
          <a:xfrm>
            <a:off x="5410200" y="1143000"/>
            <a:ext cx="29083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1"/>
          </p:nvPr>
        </p:nvSpPr>
        <p:spPr>
          <a:xfrm>
            <a:off x="228600" y="990600"/>
            <a:ext cx="4267200" cy="5562600"/>
          </a:xfrm>
          <a:noFill/>
        </p:spPr>
        <p:txBody>
          <a:bodyPr/>
          <a:lstStyle/>
          <a:p>
            <a:pPr eaLnBrk="1" hangingPunct="1">
              <a:buFontTx/>
              <a:buNone/>
            </a:pPr>
            <a:r>
              <a:rPr lang="en-US" smtClean="0"/>
              <a:t>  </a:t>
            </a:r>
            <a:r>
              <a:rPr lang="en-US" smtClean="0">
                <a:solidFill>
                  <a:srgbClr val="FFFF00"/>
                </a:solidFill>
              </a:rPr>
              <a:t>The insect falls into the water and the Archer fish consumes it.</a:t>
            </a:r>
          </a:p>
          <a:p>
            <a:pPr eaLnBrk="1" hangingPunct="1">
              <a:buFontTx/>
              <a:buNone/>
            </a:pPr>
            <a:r>
              <a:rPr lang="en-US" smtClean="0">
                <a:solidFill>
                  <a:srgbClr val="FFFF00"/>
                </a:solidFill>
              </a:rPr>
              <a:t>   </a:t>
            </a:r>
          </a:p>
          <a:p>
            <a:pPr eaLnBrk="1" hangingPunct="1">
              <a:buFontTx/>
              <a:buNone/>
            </a:pPr>
            <a:r>
              <a:rPr lang="en-US" smtClean="0">
                <a:solidFill>
                  <a:srgbClr val="FFFF00"/>
                </a:solidFill>
              </a:rPr>
              <a:t>Archerfish are remarkably accurate in their shooting. They can bring down an insect on a branch of an overhanging tree up to 6 feet above the water's surface.</a:t>
            </a:r>
          </a:p>
        </p:txBody>
      </p:sp>
      <p:pic>
        <p:nvPicPr>
          <p:cNvPr id="18435" name="Picture 9" descr="BTF_archer_spit-761529"/>
          <p:cNvPicPr>
            <a:picLocks noChangeAspect="1" noChangeArrowheads="1"/>
          </p:cNvPicPr>
          <p:nvPr/>
        </p:nvPicPr>
        <p:blipFill>
          <a:blip r:embed="rId2" cstate="print"/>
          <a:srcRect/>
          <a:stretch>
            <a:fillRect/>
          </a:stretch>
        </p:blipFill>
        <p:spPr bwMode="auto">
          <a:xfrm>
            <a:off x="5105400" y="3429000"/>
            <a:ext cx="3352800" cy="3041650"/>
          </a:xfrm>
          <a:prstGeom prst="rect">
            <a:avLst/>
          </a:prstGeom>
          <a:noFill/>
          <a:ln w="9525">
            <a:noFill/>
            <a:miter lim="800000"/>
            <a:headEnd/>
            <a:tailEnd/>
          </a:ln>
        </p:spPr>
      </p:pic>
      <p:pic>
        <p:nvPicPr>
          <p:cNvPr id="18436" name="Picture 11" descr="mosquito_water"/>
          <p:cNvPicPr>
            <a:picLocks noChangeAspect="1" noChangeArrowheads="1"/>
          </p:cNvPicPr>
          <p:nvPr/>
        </p:nvPicPr>
        <p:blipFill>
          <a:blip r:embed="rId3" cstate="print"/>
          <a:srcRect/>
          <a:stretch>
            <a:fillRect/>
          </a:stretch>
        </p:blipFill>
        <p:spPr bwMode="auto">
          <a:xfrm>
            <a:off x="5029200" y="457200"/>
            <a:ext cx="3698875" cy="261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sz="half" idx="1"/>
          </p:nvPr>
        </p:nvSpPr>
        <p:spPr>
          <a:xfrm>
            <a:off x="228600" y="762000"/>
            <a:ext cx="4267200" cy="4800600"/>
          </a:xfrm>
          <a:noFill/>
        </p:spPr>
        <p:txBody>
          <a:bodyPr/>
          <a:lstStyle/>
          <a:p>
            <a:pPr eaLnBrk="1" hangingPunct="1">
              <a:buFontTx/>
              <a:buNone/>
            </a:pPr>
            <a:r>
              <a:rPr lang="en-US" sz="3600" smtClean="0">
                <a:solidFill>
                  <a:srgbClr val="FFFF00"/>
                </a:solidFill>
              </a:rPr>
              <a:t>   The fact that the Archer fish can do this time and again with pinpoint accuracy is even more remarkable. </a:t>
            </a:r>
          </a:p>
        </p:txBody>
      </p:sp>
      <p:pic>
        <p:nvPicPr>
          <p:cNvPr id="19461" name="Picture 7" descr="Archerfish-Tunes-its-Shot-Power-to-the-Prey-Size-2"/>
          <p:cNvPicPr>
            <a:picLocks noChangeAspect="1" noChangeArrowheads="1"/>
          </p:cNvPicPr>
          <p:nvPr/>
        </p:nvPicPr>
        <p:blipFill>
          <a:blip r:embed="rId2" cstate="print"/>
          <a:srcRect/>
          <a:stretch>
            <a:fillRect/>
          </a:stretch>
        </p:blipFill>
        <p:spPr bwMode="auto">
          <a:xfrm>
            <a:off x="5105400" y="1219200"/>
            <a:ext cx="3163888"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sz="half" idx="1"/>
          </p:nvPr>
        </p:nvSpPr>
        <p:spPr>
          <a:xfrm>
            <a:off x="228600" y="457200"/>
            <a:ext cx="4724400" cy="5867400"/>
          </a:xfrm>
          <a:noFill/>
        </p:spPr>
        <p:txBody>
          <a:bodyPr/>
          <a:lstStyle/>
          <a:p>
            <a:pPr eaLnBrk="1" hangingPunct="1">
              <a:buFontTx/>
              <a:buNone/>
            </a:pPr>
            <a:r>
              <a:rPr lang="en-US" smtClean="0"/>
              <a:t>   </a:t>
            </a:r>
            <a:r>
              <a:rPr lang="en-US" smtClean="0">
                <a:solidFill>
                  <a:srgbClr val="FFFF00"/>
                </a:solidFill>
              </a:rPr>
              <a:t>The </a:t>
            </a:r>
            <a:r>
              <a:rPr lang="en-US" smtClean="0"/>
              <a:t> </a:t>
            </a:r>
            <a:r>
              <a:rPr lang="en-US" smtClean="0">
                <a:solidFill>
                  <a:srgbClr val="FFFF00"/>
                </a:solidFill>
              </a:rPr>
              <a:t>archer fish accomplishes this trick despite the fact that light from the prey to its eye undergoes refraction    (the bending of light) at the air-water boundary. </a:t>
            </a:r>
          </a:p>
          <a:p>
            <a:pPr eaLnBrk="1" hangingPunct="1">
              <a:buFontTx/>
              <a:buNone/>
            </a:pPr>
            <a:r>
              <a:rPr lang="en-US" smtClean="0">
                <a:solidFill>
                  <a:srgbClr val="FFFF00"/>
                </a:solidFill>
              </a:rPr>
              <a:t>   Such refraction causes the prey to appear to be in a location where it isn't. </a:t>
            </a:r>
          </a:p>
        </p:txBody>
      </p:sp>
      <p:pic>
        <p:nvPicPr>
          <p:cNvPr id="20483" name="Picture 6" descr="archer fish"/>
          <p:cNvPicPr>
            <a:picLocks noChangeAspect="1" noChangeArrowheads="1"/>
          </p:cNvPicPr>
          <p:nvPr/>
        </p:nvPicPr>
        <p:blipFill>
          <a:blip r:embed="rId2" cstate="print"/>
          <a:srcRect r="45122"/>
          <a:stretch>
            <a:fillRect/>
          </a:stretch>
        </p:blipFill>
        <p:spPr bwMode="auto">
          <a:xfrm>
            <a:off x="5181600" y="1600200"/>
            <a:ext cx="3429000" cy="4672013"/>
          </a:xfrm>
          <a:prstGeom prst="rect">
            <a:avLst/>
          </a:prstGeom>
          <a:noFill/>
          <a:ln w="9525">
            <a:noFill/>
            <a:miter lim="800000"/>
            <a:headEnd/>
            <a:tailEnd/>
          </a:ln>
        </p:spPr>
      </p:pic>
      <p:sp>
        <p:nvSpPr>
          <p:cNvPr id="11271" name="Text Box 7"/>
          <p:cNvSpPr txBox="1">
            <a:spLocks noChangeArrowheads="1"/>
          </p:cNvSpPr>
          <p:nvPr/>
        </p:nvSpPr>
        <p:spPr bwMode="auto">
          <a:xfrm>
            <a:off x="533400" y="5649913"/>
            <a:ext cx="3352800" cy="1023937"/>
          </a:xfrm>
          <a:prstGeom prst="rect">
            <a:avLst/>
          </a:prstGeom>
          <a:noFill/>
          <a:ln w="9525">
            <a:noFill/>
            <a:miter lim="800000"/>
            <a:headEnd/>
            <a:tailEnd/>
          </a:ln>
        </p:spPr>
        <p:txBody>
          <a:bodyPr>
            <a:spAutoFit/>
          </a:bodyPr>
          <a:lstStyle/>
          <a:p>
            <a:pPr algn="ctr">
              <a:lnSpc>
                <a:spcPct val="90000"/>
              </a:lnSpc>
              <a:spcBef>
                <a:spcPct val="20000"/>
              </a:spcBef>
            </a:pPr>
            <a:r>
              <a:rPr lang="en-US" sz="2400" i="1">
                <a:solidFill>
                  <a:srgbClr val="FFFF00"/>
                </a:solidFill>
              </a:rPr>
              <a:t>Yet the Archer fish is hardly ever fooled.</a:t>
            </a:r>
            <a:r>
              <a:rPr lang="en-US">
                <a:solidFill>
                  <a:srgbClr val="FFFF00"/>
                </a:solidFill>
              </a:rPr>
              <a:t> </a:t>
            </a:r>
          </a:p>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71">
                                            <p:txEl>
                                              <p:pRg st="0" end="0"/>
                                            </p:txEl>
                                          </p:spTgt>
                                        </p:tgtEl>
                                        <p:attrNameLst>
                                          <p:attrName>style.visibility</p:attrName>
                                        </p:attrNameLst>
                                      </p:cBhvr>
                                      <p:to>
                                        <p:strVal val="visible"/>
                                      </p:to>
                                    </p:set>
                                    <p:animEffect transition="in" filter="fade">
                                      <p:cBhvr>
                                        <p:cTn id="7" dur="1000"/>
                                        <p:tgtEl>
                                          <p:spTgt spid="11271">
                                            <p:txEl>
                                              <p:pRg st="0" end="0"/>
                                            </p:txEl>
                                          </p:spTgt>
                                        </p:tgtEl>
                                      </p:cBhvr>
                                    </p:animEffect>
                                    <p:anim calcmode="lin" valueType="num">
                                      <p:cBhvr>
                                        <p:cTn id="8" dur="1000" fill="hold"/>
                                        <p:tgtEl>
                                          <p:spTgt spid="112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Archer-Fish"/>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type="body" idx="1"/>
          </p:nvPr>
        </p:nvSpPr>
        <p:spPr>
          <a:xfrm>
            <a:off x="0" y="457200"/>
            <a:ext cx="9144000" cy="5943600"/>
          </a:xfrm>
          <a:solidFill>
            <a:schemeClr val="bg1">
              <a:alpha val="65000"/>
            </a:schemeClr>
          </a:solidFill>
        </p:spPr>
        <p:txBody>
          <a:bodyPr/>
          <a:lstStyle/>
          <a:p>
            <a:pPr algn="ctr" eaLnBrk="1" hangingPunct="1">
              <a:buFontTx/>
              <a:buNone/>
              <a:defRPr/>
            </a:pPr>
            <a:r>
              <a:rPr lang="en-US" sz="3600" dirty="0" smtClean="0">
                <a:solidFill>
                  <a:srgbClr val="FF5050"/>
                </a:solidFill>
              </a:rPr>
              <a:t>   </a:t>
            </a:r>
            <a:r>
              <a:rPr lang="en-US" sz="3600" b="1" dirty="0" smtClean="0">
                <a:solidFill>
                  <a:srgbClr val="002060"/>
                </a:solidFill>
                <a:effectLst>
                  <a:outerShdw blurRad="38100" dist="38100" dir="2700000" algn="tl">
                    <a:srgbClr val="C0C0C0"/>
                  </a:outerShdw>
                </a:effectLst>
              </a:rPr>
              <a:t>This is partially due to their good eyesight, but also their ability to compensate for the refraction ( the bending of light) of light as it passes through the air water interface when aiming for their prey. They typically spit at prey at a mean angle of about 74 degrees from the horizontal, but can still aim accurately when spitting at angles between 45 and 110 degrees.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bg/>
                                          </p:spTgt>
                                        </p:tgtEl>
                                        <p:attrNameLst>
                                          <p:attrName>style.visibility</p:attrName>
                                        </p:attrNameLst>
                                      </p:cBhvr>
                                      <p:to>
                                        <p:strVal val="visible"/>
                                      </p:to>
                                    </p:set>
                                    <p:animEffect transition="in" filter="fade">
                                      <p:cBhvr>
                                        <p:cTn id="7" dur="1000"/>
                                        <p:tgtEl>
                                          <p:spTgt spid="6147">
                                            <p:bg/>
                                          </p:spTgt>
                                        </p:tgtEl>
                                      </p:cBhvr>
                                    </p:animEffect>
                                    <p:anim calcmode="lin" valueType="num">
                                      <p:cBhvr>
                                        <p:cTn id="8" dur="1000" fill="hold"/>
                                        <p:tgtEl>
                                          <p:spTgt spid="6147">
                                            <p:bg/>
                                          </p:spTgt>
                                        </p:tgtEl>
                                        <p:attrNameLst>
                                          <p:attrName>ppt_x</p:attrName>
                                        </p:attrNameLst>
                                      </p:cBhvr>
                                      <p:tavLst>
                                        <p:tav tm="0">
                                          <p:val>
                                            <p:strVal val="#ppt_x"/>
                                          </p:val>
                                        </p:tav>
                                        <p:tav tm="100000">
                                          <p:val>
                                            <p:strVal val="#ppt_x"/>
                                          </p:val>
                                        </p:tav>
                                      </p:tavLst>
                                    </p:anim>
                                    <p:anim calcmode="lin" valueType="num">
                                      <p:cBhvr>
                                        <p:cTn id="9" dur="1000" fill="hold"/>
                                        <p:tgtEl>
                                          <p:spTgt spid="614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1000"/>
                                        <p:tgtEl>
                                          <p:spTgt spid="6147">
                                            <p:txEl>
                                              <p:pRg st="0" end="0"/>
                                            </p:txEl>
                                          </p:spTgt>
                                        </p:tgtEl>
                                      </p:cBhvr>
                                    </p:animEffect>
                                    <p:anim calcmode="lin" valueType="num">
                                      <p:cBhvr>
                                        <p:cTn id="15"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xit" presetSubtype="16" fill="hold" grpId="1" nodeType="clickEffect">
                                  <p:stCondLst>
                                    <p:cond delay="0"/>
                                  </p:stCondLst>
                                  <p:childTnLst>
                                    <p:animEffect transition="out" filter="diamond(in)">
                                      <p:cBhvr>
                                        <p:cTn id="20" dur="2000"/>
                                        <p:tgtEl>
                                          <p:spTgt spid="6147">
                                            <p:txEl>
                                              <p:pRg st="0" end="0"/>
                                            </p:txEl>
                                          </p:spTgt>
                                        </p:tgtEl>
                                      </p:cBhvr>
                                    </p:animEffect>
                                    <p:set>
                                      <p:cBhvr>
                                        <p:cTn id="21" dur="1" fill="hold">
                                          <p:stCondLst>
                                            <p:cond delay="1999"/>
                                          </p:stCondLst>
                                        </p:cTn>
                                        <p:tgtEl>
                                          <p:spTgt spid="6147">
                                            <p:txEl>
                                              <p:pRg st="0" end="0"/>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8" presetClass="exit" presetSubtype="16" fill="hold" grpId="1" nodeType="clickEffect">
                                  <p:stCondLst>
                                    <p:cond delay="0"/>
                                  </p:stCondLst>
                                  <p:childTnLst>
                                    <p:animEffect transition="out" filter="diamond(in)">
                                      <p:cBhvr>
                                        <p:cTn id="25" dur="2000"/>
                                        <p:tgtEl>
                                          <p:spTgt spid="6147">
                                            <p:bg/>
                                          </p:spTgt>
                                        </p:tgtEl>
                                      </p:cBhvr>
                                    </p:animEffect>
                                    <p:set>
                                      <p:cBhvr>
                                        <p:cTn id="26" dur="1" fill="hold">
                                          <p:stCondLst>
                                            <p:cond delay="1999"/>
                                          </p:stCondLst>
                                        </p:cTn>
                                        <p:tgtEl>
                                          <p:spTgt spid="6147">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nimBg="1"/>
      <p:bldP spid="6147" grpI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5400" smtClean="0">
                <a:solidFill>
                  <a:schemeClr val="bg1"/>
                </a:solidFill>
              </a:rPr>
              <a:t>What is an </a:t>
            </a:r>
            <a:r>
              <a:rPr lang="en-US" sz="5400" b="1" u="sng" smtClean="0">
                <a:solidFill>
                  <a:schemeClr val="bg1"/>
                </a:solidFill>
              </a:rPr>
              <a:t>adaptation</a:t>
            </a:r>
            <a:r>
              <a:rPr lang="en-US" sz="5400" smtClean="0">
                <a:solidFill>
                  <a:schemeClr val="bg1"/>
                </a:solidFill>
              </a:rPr>
              <a:t>?</a:t>
            </a:r>
          </a:p>
        </p:txBody>
      </p:sp>
      <p:sp>
        <p:nvSpPr>
          <p:cNvPr id="3075" name="Rectangle 3"/>
          <p:cNvSpPr>
            <a:spLocks noGrp="1" noChangeArrowheads="1"/>
          </p:cNvSpPr>
          <p:nvPr>
            <p:ph type="body" idx="1"/>
          </p:nvPr>
        </p:nvSpPr>
        <p:spPr/>
        <p:txBody>
          <a:bodyPr/>
          <a:lstStyle/>
          <a:p>
            <a:pPr eaLnBrk="1" hangingPunct="1"/>
            <a:r>
              <a:rPr lang="en-US" sz="6000" smtClean="0">
                <a:solidFill>
                  <a:schemeClr val="bg1"/>
                </a:solidFill>
              </a:rPr>
              <a:t>An inherited trait that helps an organism survive</a:t>
            </a:r>
            <a:br>
              <a:rPr lang="en-US" sz="6000" smtClean="0">
                <a:solidFill>
                  <a:schemeClr val="bg1"/>
                </a:solidFill>
              </a:rPr>
            </a:br>
            <a:endParaRPr lang="en-US" sz="600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solidFill>
                  <a:srgbClr val="FFFF00"/>
                </a:solidFill>
              </a:rPr>
              <a:t>Click on the picture below to watch a video of the amazing archer fish.</a:t>
            </a:r>
          </a:p>
        </p:txBody>
      </p:sp>
      <p:pic>
        <p:nvPicPr>
          <p:cNvPr id="22531" name="Picture 5" descr="Archer+Fish">
            <a:hlinkClick r:id="rId3" action="ppaction://hlinkfile"/>
          </p:cNvPr>
          <p:cNvPicPr>
            <a:picLocks noChangeAspect="1" noChangeArrowheads="1"/>
          </p:cNvPicPr>
          <p:nvPr/>
        </p:nvPicPr>
        <p:blipFill>
          <a:blip r:embed="rId4" cstate="print"/>
          <a:srcRect/>
          <a:stretch>
            <a:fillRect/>
          </a:stretch>
        </p:blipFill>
        <p:spPr bwMode="auto">
          <a:xfrm>
            <a:off x="3381375" y="2095500"/>
            <a:ext cx="2381250" cy="430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Freshwater &amp; Saltwater Living</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dirty="0" smtClean="0">
                <a:solidFill>
                  <a:srgbClr val="FFFF00"/>
                </a:solidFill>
              </a:rPr>
              <a:t>A bull shark has the ability to live in both freshwater and in saltwater.  This is due to </a:t>
            </a:r>
            <a:r>
              <a:rPr lang="en-US" dirty="0" err="1" smtClean="0">
                <a:solidFill>
                  <a:srgbClr val="FFFF00"/>
                </a:solidFill>
              </a:rPr>
              <a:t>osmoregulation</a:t>
            </a:r>
            <a:r>
              <a:rPr lang="en-US" dirty="0" smtClean="0">
                <a:solidFill>
                  <a:srgbClr val="FFFF00"/>
                </a:solidFill>
              </a:rPr>
              <a:t>. </a:t>
            </a:r>
          </a:p>
          <a:p>
            <a:pPr marL="0" indent="0">
              <a:buNone/>
            </a:pPr>
            <a:r>
              <a:rPr lang="en-US" dirty="0" smtClean="0">
                <a:solidFill>
                  <a:srgbClr val="FFFF00"/>
                </a:solidFill>
              </a:rPr>
              <a:t>   </a:t>
            </a:r>
            <a:endParaRPr lang="en-US" dirty="0">
              <a:solidFill>
                <a:srgbClr val="FFFF00"/>
              </a:solidFill>
            </a:endParaRPr>
          </a:p>
        </p:txBody>
      </p:sp>
      <p:pic>
        <p:nvPicPr>
          <p:cNvPr id="4098" name="Picture 2" descr="http://dummidumbwit.files.wordpress.com/2010/06/07.jpg"/>
          <p:cNvPicPr>
            <a:picLocks noChangeAspect="1" noChangeArrowheads="1"/>
          </p:cNvPicPr>
          <p:nvPr/>
        </p:nvPicPr>
        <p:blipFill>
          <a:blip r:embed="rId2" cstate="print"/>
          <a:srcRect/>
          <a:stretch>
            <a:fillRect/>
          </a:stretch>
        </p:blipFill>
        <p:spPr bwMode="auto">
          <a:xfrm>
            <a:off x="533400" y="3429000"/>
            <a:ext cx="4800600" cy="3200400"/>
          </a:xfrm>
          <a:prstGeom prst="rect">
            <a:avLst/>
          </a:prstGeom>
          <a:noFill/>
        </p:spPr>
      </p:pic>
      <p:sp>
        <p:nvSpPr>
          <p:cNvPr id="5" name="TextBox 4"/>
          <p:cNvSpPr txBox="1"/>
          <p:nvPr/>
        </p:nvSpPr>
        <p:spPr>
          <a:xfrm>
            <a:off x="5486400" y="4495800"/>
            <a:ext cx="3276600" cy="923330"/>
          </a:xfrm>
          <a:prstGeom prst="rect">
            <a:avLst/>
          </a:prstGeom>
          <a:noFill/>
        </p:spPr>
        <p:txBody>
          <a:bodyPr wrap="square" rtlCol="0">
            <a:spAutoFit/>
          </a:bodyPr>
          <a:lstStyle/>
          <a:p>
            <a:r>
              <a:rPr lang="en-US" dirty="0" smtClean="0">
                <a:solidFill>
                  <a:schemeClr val="bg1"/>
                </a:solidFill>
              </a:rPr>
              <a:t>A bull shark in Potomac River.  The Potomac River is adjacent to Washington DC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534400" cy="3505200"/>
          </a:xfrm>
        </p:spPr>
        <p:txBody>
          <a:bodyPr/>
          <a:lstStyle/>
          <a:p>
            <a:pPr marL="0" indent="0">
              <a:buNone/>
            </a:pPr>
            <a:r>
              <a:rPr lang="en-US" dirty="0" err="1" smtClean="0">
                <a:solidFill>
                  <a:srgbClr val="FFFF00"/>
                </a:solidFill>
              </a:rPr>
              <a:t>Osmoregulation</a:t>
            </a:r>
            <a:r>
              <a:rPr lang="en-US" dirty="0" smtClean="0">
                <a:solidFill>
                  <a:srgbClr val="FFFF00"/>
                </a:solidFill>
              </a:rPr>
              <a:t> is the ability of an organism to maintain a constant concentration of water in its body even when its outside environment would normally cause it to lose or gain water. Freshwater and saltwater fish both </a:t>
            </a:r>
            <a:r>
              <a:rPr lang="en-US" dirty="0" err="1" smtClean="0">
                <a:solidFill>
                  <a:srgbClr val="FFFF00"/>
                </a:solidFill>
              </a:rPr>
              <a:t>osmoregulate</a:t>
            </a:r>
            <a:r>
              <a:rPr lang="en-US" dirty="0" smtClean="0">
                <a:solidFill>
                  <a:srgbClr val="FFFF00"/>
                </a:solidFill>
              </a:rPr>
              <a:t>. </a:t>
            </a:r>
          </a:p>
          <a:p>
            <a:pPr marL="0" indent="0">
              <a:buNone/>
            </a:pPr>
            <a:endParaRPr lang="en-US" dirty="0" smtClean="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419600"/>
            <a:ext cx="8686800" cy="2092881"/>
          </a:xfrm>
          <a:prstGeom prst="rect">
            <a:avLst/>
          </a:prstGeom>
          <a:noFill/>
        </p:spPr>
        <p:txBody>
          <a:bodyPr wrap="square" rtlCol="0">
            <a:spAutoFit/>
          </a:bodyPr>
          <a:lstStyle/>
          <a:p>
            <a:r>
              <a:rPr lang="en-US" sz="2800" dirty="0" smtClean="0">
                <a:solidFill>
                  <a:srgbClr val="FFFF00"/>
                </a:solidFill>
              </a:rPr>
              <a:t>Bull sharks can adapt their </a:t>
            </a:r>
            <a:r>
              <a:rPr lang="en-US" sz="2800" dirty="0" err="1" smtClean="0">
                <a:solidFill>
                  <a:srgbClr val="FFFF00"/>
                </a:solidFill>
              </a:rPr>
              <a:t>osmoregulatory</a:t>
            </a:r>
            <a:r>
              <a:rPr lang="en-US" sz="2800" dirty="0" smtClean="0">
                <a:solidFill>
                  <a:srgbClr val="FFFF00"/>
                </a:solidFill>
              </a:rPr>
              <a:t> processes to survive in the salt water of the ocean to the fresh water of a lake.  Other sharks and fish cannot adapt their </a:t>
            </a:r>
            <a:r>
              <a:rPr lang="en-US" sz="2800" dirty="0" err="1" smtClean="0">
                <a:solidFill>
                  <a:srgbClr val="FFFF00"/>
                </a:solidFill>
              </a:rPr>
              <a:t>osmoregulatory</a:t>
            </a:r>
            <a:r>
              <a:rPr lang="en-US" sz="2800" dirty="0" smtClean="0">
                <a:solidFill>
                  <a:srgbClr val="FFFF00"/>
                </a:solidFill>
              </a:rPr>
              <a:t> process.  </a:t>
            </a:r>
          </a:p>
          <a:p>
            <a:endParaRPr lang="en-US" dirty="0"/>
          </a:p>
        </p:txBody>
      </p:sp>
      <p:pic>
        <p:nvPicPr>
          <p:cNvPr id="37895" name="Picture 7"/>
          <p:cNvPicPr>
            <a:picLocks noChangeAspect="1" noChangeArrowheads="1"/>
          </p:cNvPicPr>
          <p:nvPr/>
        </p:nvPicPr>
        <p:blipFill>
          <a:blip r:embed="rId3" cstate="print"/>
          <a:srcRect l="5256" t="5021" r="3285" b="4603"/>
          <a:stretch>
            <a:fillRect/>
          </a:stretch>
        </p:blipFill>
        <p:spPr bwMode="auto">
          <a:xfrm>
            <a:off x="1295400" y="228600"/>
            <a:ext cx="6705600" cy="416209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1981200"/>
          </a:xfrm>
        </p:spPr>
        <p:txBody>
          <a:bodyPr/>
          <a:lstStyle/>
          <a:p>
            <a:pPr marL="0" indent="0">
              <a:buNone/>
            </a:pPr>
            <a:r>
              <a:rPr lang="en-US" dirty="0" smtClean="0">
                <a:solidFill>
                  <a:srgbClr val="FFFF00"/>
                </a:solidFill>
              </a:rPr>
              <a:t>In your science notebook, explain how specially adapted internal structures allow organisms to survive.</a:t>
            </a:r>
            <a:endParaRPr lang="en-US"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6000" smtClean="0">
                <a:solidFill>
                  <a:schemeClr val="bg1"/>
                </a:solidFill>
              </a:rPr>
              <a:t>In your journal…</a:t>
            </a:r>
          </a:p>
        </p:txBody>
      </p:sp>
      <p:sp>
        <p:nvSpPr>
          <p:cNvPr id="4099" name="Rectangle 3"/>
          <p:cNvSpPr>
            <a:spLocks noGrp="1" noChangeArrowheads="1"/>
          </p:cNvSpPr>
          <p:nvPr>
            <p:ph type="body" idx="1"/>
          </p:nvPr>
        </p:nvSpPr>
        <p:spPr/>
        <p:txBody>
          <a:bodyPr/>
          <a:lstStyle/>
          <a:p>
            <a:pPr eaLnBrk="1" hangingPunct="1"/>
            <a:r>
              <a:rPr lang="en-US" sz="5400" smtClean="0">
                <a:solidFill>
                  <a:schemeClr val="bg1"/>
                </a:solidFill>
              </a:rPr>
              <a:t>List as many adaptations in living organisms that you can think of.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6000" smtClean="0">
                <a:solidFill>
                  <a:schemeClr val="bg1"/>
                </a:solidFill>
              </a:rPr>
              <a:t>In your journal…</a:t>
            </a:r>
          </a:p>
        </p:txBody>
      </p:sp>
      <p:sp>
        <p:nvSpPr>
          <p:cNvPr id="5123" name="Rectangle 3"/>
          <p:cNvSpPr>
            <a:spLocks noGrp="1" noChangeArrowheads="1"/>
          </p:cNvSpPr>
          <p:nvPr>
            <p:ph type="body" idx="1"/>
          </p:nvPr>
        </p:nvSpPr>
        <p:spPr/>
        <p:txBody>
          <a:bodyPr/>
          <a:lstStyle/>
          <a:p>
            <a:pPr eaLnBrk="1" hangingPunct="1"/>
            <a:r>
              <a:rPr lang="en-US" sz="5400" smtClean="0">
                <a:solidFill>
                  <a:schemeClr val="bg1"/>
                </a:solidFill>
              </a:rPr>
              <a:t>Circle the adaptations that are INTERNAL or occur within the organism. </a:t>
            </a:r>
          </a:p>
        </p:txBody>
      </p:sp>
      <p:sp>
        <p:nvSpPr>
          <p:cNvPr id="5124" name="Oval 4"/>
          <p:cNvSpPr>
            <a:spLocks noChangeArrowheads="1"/>
          </p:cNvSpPr>
          <p:nvPr/>
        </p:nvSpPr>
        <p:spPr bwMode="auto">
          <a:xfrm>
            <a:off x="762000" y="1600200"/>
            <a:ext cx="2057400" cy="914400"/>
          </a:xfrm>
          <a:prstGeom prst="ellipse">
            <a:avLst/>
          </a:prstGeom>
          <a:noFill/>
          <a:ln w="444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1143000"/>
          </a:xfrm>
        </p:spPr>
        <p:txBody>
          <a:bodyPr/>
          <a:lstStyle/>
          <a:p>
            <a:pPr eaLnBrk="1" hangingPunct="1"/>
            <a:r>
              <a:rPr lang="en-US" sz="5400" smtClean="0">
                <a:solidFill>
                  <a:schemeClr val="bg1"/>
                </a:solidFill>
              </a:rPr>
              <a:t>3 Need-to-Know Examples of Internal Adaptations</a:t>
            </a:r>
          </a:p>
        </p:txBody>
      </p:sp>
      <p:sp>
        <p:nvSpPr>
          <p:cNvPr id="6147" name="Rectangle 5"/>
          <p:cNvSpPr>
            <a:spLocks noGrp="1" noChangeArrowheads="1"/>
          </p:cNvSpPr>
          <p:nvPr>
            <p:ph type="body" idx="1"/>
          </p:nvPr>
        </p:nvSpPr>
        <p:spPr>
          <a:xfrm>
            <a:off x="457200" y="2332038"/>
            <a:ext cx="8229600" cy="4525962"/>
          </a:xfrm>
        </p:spPr>
        <p:txBody>
          <a:bodyPr/>
          <a:lstStyle/>
          <a:p>
            <a:pPr eaLnBrk="1" hangingPunct="1"/>
            <a:r>
              <a:rPr lang="en-US" sz="4800" smtClean="0">
                <a:solidFill>
                  <a:srgbClr val="FF3300"/>
                </a:solidFill>
              </a:rPr>
              <a:t>Gills in Fish</a:t>
            </a:r>
          </a:p>
          <a:p>
            <a:pPr eaLnBrk="1" hangingPunct="1"/>
            <a:r>
              <a:rPr lang="en-US" sz="4800" smtClean="0">
                <a:solidFill>
                  <a:srgbClr val="FFFF00"/>
                </a:solidFill>
              </a:rPr>
              <a:t>Xylem in Plants</a:t>
            </a:r>
          </a:p>
          <a:p>
            <a:pPr eaLnBrk="1" hangingPunct="1"/>
            <a:r>
              <a:rPr lang="en-US" sz="4800" smtClean="0">
                <a:solidFill>
                  <a:srgbClr val="0066FF"/>
                </a:solidFill>
              </a:rPr>
              <a:t>Hollow bones in Birds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609600"/>
            <a:ext cx="9144000" cy="1143000"/>
          </a:xfrm>
        </p:spPr>
        <p:txBody>
          <a:bodyPr/>
          <a:lstStyle/>
          <a:p>
            <a:pPr eaLnBrk="1" hangingPunct="1"/>
            <a:r>
              <a:rPr lang="en-US" sz="6000" smtClean="0">
                <a:solidFill>
                  <a:srgbClr val="FF3300"/>
                </a:solidFill>
              </a:rPr>
              <a:t>Gills in Fish</a:t>
            </a:r>
            <a:br>
              <a:rPr lang="en-US" sz="6000" smtClean="0">
                <a:solidFill>
                  <a:srgbClr val="FF3300"/>
                </a:solidFill>
              </a:rPr>
            </a:br>
            <a:endParaRPr lang="en-US" sz="6000" smtClean="0">
              <a:solidFill>
                <a:srgbClr val="FF3300"/>
              </a:solidFill>
            </a:endParaRPr>
          </a:p>
        </p:txBody>
      </p:sp>
      <p:sp>
        <p:nvSpPr>
          <p:cNvPr id="7171" name="Rectangle 3"/>
          <p:cNvSpPr>
            <a:spLocks noGrp="1" noChangeArrowheads="1"/>
          </p:cNvSpPr>
          <p:nvPr>
            <p:ph type="body" idx="1"/>
          </p:nvPr>
        </p:nvSpPr>
        <p:spPr>
          <a:xfrm>
            <a:off x="0" y="1295400"/>
            <a:ext cx="9144000" cy="5562600"/>
          </a:xfrm>
        </p:spPr>
        <p:txBody>
          <a:bodyPr/>
          <a:lstStyle/>
          <a:p>
            <a:pPr marL="457200" indent="-457200" eaLnBrk="1" hangingPunct="1">
              <a:lnSpc>
                <a:spcPct val="90000"/>
              </a:lnSpc>
              <a:buFontTx/>
              <a:buNone/>
            </a:pPr>
            <a:r>
              <a:rPr lang="en-US" sz="2800" b="1" u="sng" smtClean="0">
                <a:solidFill>
                  <a:schemeClr val="bg1"/>
                </a:solidFill>
              </a:rPr>
              <a:t>Internal Structure:</a:t>
            </a:r>
            <a:r>
              <a:rPr lang="en-US" sz="2800" smtClean="0">
                <a:solidFill>
                  <a:schemeClr val="bg1"/>
                </a:solidFill>
              </a:rPr>
              <a:t> </a:t>
            </a:r>
          </a:p>
          <a:p>
            <a:pPr marL="457200" indent="-457200" eaLnBrk="1" hangingPunct="1">
              <a:lnSpc>
                <a:spcPct val="90000"/>
              </a:lnSpc>
              <a:buFontTx/>
              <a:buNone/>
            </a:pPr>
            <a:r>
              <a:rPr lang="en-US" sz="2800" smtClean="0">
                <a:solidFill>
                  <a:schemeClr val="bg1"/>
                </a:solidFill>
              </a:rPr>
              <a:t>Gills</a:t>
            </a:r>
          </a:p>
          <a:p>
            <a:pPr marL="457200" indent="-457200" eaLnBrk="1" hangingPunct="1">
              <a:lnSpc>
                <a:spcPct val="90000"/>
              </a:lnSpc>
              <a:buFontTx/>
              <a:buNone/>
            </a:pPr>
            <a:endParaRPr lang="en-US" sz="2800" smtClean="0">
              <a:solidFill>
                <a:schemeClr val="bg1"/>
              </a:solidFill>
            </a:endParaRPr>
          </a:p>
          <a:p>
            <a:pPr marL="457200" indent="-457200" eaLnBrk="1" hangingPunct="1">
              <a:lnSpc>
                <a:spcPct val="90000"/>
              </a:lnSpc>
              <a:buFontTx/>
              <a:buNone/>
            </a:pPr>
            <a:r>
              <a:rPr lang="en-US" sz="2800" b="1" u="sng" smtClean="0">
                <a:solidFill>
                  <a:schemeClr val="bg1"/>
                </a:solidFill>
              </a:rPr>
              <a:t>Function:</a:t>
            </a:r>
            <a:r>
              <a:rPr lang="en-US" sz="2800" smtClean="0">
                <a:solidFill>
                  <a:schemeClr val="bg1"/>
                </a:solidFill>
              </a:rPr>
              <a:t> </a:t>
            </a:r>
          </a:p>
          <a:p>
            <a:pPr marL="457200" indent="-457200" eaLnBrk="1" hangingPunct="1">
              <a:lnSpc>
                <a:spcPct val="90000"/>
              </a:lnSpc>
            </a:pPr>
            <a:r>
              <a:rPr lang="en-US" sz="2800" smtClean="0">
                <a:solidFill>
                  <a:schemeClr val="bg1"/>
                </a:solidFill>
              </a:rPr>
              <a:t>Gills are the respiratory organs of fish. </a:t>
            </a:r>
          </a:p>
          <a:p>
            <a:pPr marL="457200" indent="-457200" eaLnBrk="1" hangingPunct="1">
              <a:lnSpc>
                <a:spcPct val="90000"/>
              </a:lnSpc>
            </a:pPr>
            <a:r>
              <a:rPr lang="en-US" sz="2800" smtClean="0">
                <a:solidFill>
                  <a:schemeClr val="bg1"/>
                </a:solidFill>
              </a:rPr>
              <a:t>First, a fish swallows water through its mouth. Then the water flows over the gills. </a:t>
            </a:r>
          </a:p>
          <a:p>
            <a:pPr marL="457200" indent="-457200" eaLnBrk="1" hangingPunct="1">
              <a:lnSpc>
                <a:spcPct val="90000"/>
              </a:lnSpc>
            </a:pPr>
            <a:r>
              <a:rPr lang="en-US" sz="2800" smtClean="0">
                <a:solidFill>
                  <a:schemeClr val="bg1"/>
                </a:solidFill>
              </a:rPr>
              <a:t>The gills take out oxygen from the water which passes back out of the fish. </a:t>
            </a:r>
          </a:p>
          <a:p>
            <a:pPr marL="457200" indent="-457200" eaLnBrk="1" hangingPunct="1">
              <a:lnSpc>
                <a:spcPct val="90000"/>
              </a:lnSpc>
            </a:pPr>
            <a:r>
              <a:rPr lang="en-US" sz="2800" smtClean="0">
                <a:solidFill>
                  <a:schemeClr val="bg1"/>
                </a:solidFill>
              </a:rPr>
              <a:t>The oxygen is then absorbed through the capillaries into the blood stream of the fish. </a:t>
            </a:r>
            <a:br>
              <a:rPr lang="en-US" sz="2800" smtClean="0">
                <a:solidFill>
                  <a:schemeClr val="bg1"/>
                </a:solidFill>
              </a:rPr>
            </a:br>
            <a:r>
              <a:rPr lang="en-US" sz="2800" smtClean="0">
                <a:solidFill>
                  <a:schemeClr val="bg1"/>
                </a:solidFill>
              </a:rPr>
              <a:t/>
            </a:r>
            <a:br>
              <a:rPr lang="en-US" sz="2800" smtClean="0">
                <a:solidFill>
                  <a:schemeClr val="bg1"/>
                </a:solidFill>
              </a:rPr>
            </a:br>
            <a:endParaRPr lang="en-US" sz="280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609600"/>
            <a:ext cx="9144000" cy="1143000"/>
          </a:xfrm>
        </p:spPr>
        <p:txBody>
          <a:bodyPr/>
          <a:lstStyle/>
          <a:p>
            <a:pPr eaLnBrk="1" hangingPunct="1"/>
            <a:r>
              <a:rPr lang="en-US" sz="6000" smtClean="0">
                <a:solidFill>
                  <a:srgbClr val="FF3300"/>
                </a:solidFill>
              </a:rPr>
              <a:t>Gills in Fish</a:t>
            </a:r>
            <a:br>
              <a:rPr lang="en-US" sz="6000" smtClean="0">
                <a:solidFill>
                  <a:srgbClr val="FF3300"/>
                </a:solidFill>
              </a:rPr>
            </a:br>
            <a:endParaRPr lang="en-US" sz="6000" smtClean="0">
              <a:solidFill>
                <a:srgbClr val="FF3300"/>
              </a:solidFill>
            </a:endParaRPr>
          </a:p>
        </p:txBody>
      </p:sp>
      <p:pic>
        <p:nvPicPr>
          <p:cNvPr id="8195" name="Picture 6" descr="fish-gills-big"/>
          <p:cNvPicPr>
            <a:picLocks noChangeAspect="1" noChangeArrowheads="1"/>
          </p:cNvPicPr>
          <p:nvPr/>
        </p:nvPicPr>
        <p:blipFill>
          <a:blip r:embed="rId2" cstate="print"/>
          <a:srcRect/>
          <a:stretch>
            <a:fillRect/>
          </a:stretch>
        </p:blipFill>
        <p:spPr bwMode="auto">
          <a:xfrm>
            <a:off x="1385888" y="1247775"/>
            <a:ext cx="6372225" cy="436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28600"/>
            <a:ext cx="9144000" cy="1143000"/>
          </a:xfrm>
        </p:spPr>
        <p:txBody>
          <a:bodyPr/>
          <a:lstStyle/>
          <a:p>
            <a:pPr eaLnBrk="1" hangingPunct="1"/>
            <a:r>
              <a:rPr lang="en-US" sz="6600" smtClean="0">
                <a:solidFill>
                  <a:srgbClr val="FFFF00"/>
                </a:solidFill>
              </a:rPr>
              <a:t>Xylem In Plants</a:t>
            </a:r>
          </a:p>
        </p:txBody>
      </p:sp>
      <p:sp>
        <p:nvSpPr>
          <p:cNvPr id="10243" name="Rectangle 4"/>
          <p:cNvSpPr>
            <a:spLocks noGrp="1" noChangeArrowheads="1"/>
          </p:cNvSpPr>
          <p:nvPr>
            <p:ph type="body" idx="1"/>
          </p:nvPr>
        </p:nvSpPr>
        <p:spPr>
          <a:xfrm>
            <a:off x="0" y="1295400"/>
            <a:ext cx="9144000" cy="5562600"/>
          </a:xfrm>
        </p:spPr>
        <p:txBody>
          <a:bodyPr/>
          <a:lstStyle/>
          <a:p>
            <a:pPr marL="457200" indent="-457200" eaLnBrk="1" hangingPunct="1">
              <a:lnSpc>
                <a:spcPct val="90000"/>
              </a:lnSpc>
              <a:buFontTx/>
              <a:buNone/>
            </a:pPr>
            <a:r>
              <a:rPr lang="en-US" sz="2800" b="1" u="sng" smtClean="0">
                <a:solidFill>
                  <a:schemeClr val="bg1"/>
                </a:solidFill>
              </a:rPr>
              <a:t>Internal Structure:</a:t>
            </a:r>
            <a:r>
              <a:rPr lang="en-US" sz="2800" smtClean="0">
                <a:solidFill>
                  <a:schemeClr val="bg1"/>
                </a:solidFill>
              </a:rPr>
              <a:t> </a:t>
            </a:r>
          </a:p>
          <a:p>
            <a:pPr marL="457200" indent="-457200" eaLnBrk="1" hangingPunct="1">
              <a:lnSpc>
                <a:spcPct val="90000"/>
              </a:lnSpc>
              <a:buFontTx/>
              <a:buNone/>
            </a:pPr>
            <a:r>
              <a:rPr lang="en-US" sz="2800" smtClean="0">
                <a:solidFill>
                  <a:schemeClr val="bg1"/>
                </a:solidFill>
              </a:rPr>
              <a:t>Xylem</a:t>
            </a:r>
          </a:p>
          <a:p>
            <a:pPr marL="457200" indent="-457200" eaLnBrk="1" hangingPunct="1">
              <a:lnSpc>
                <a:spcPct val="90000"/>
              </a:lnSpc>
              <a:buFontTx/>
              <a:buNone/>
            </a:pPr>
            <a:endParaRPr lang="en-US" sz="2800" smtClean="0">
              <a:solidFill>
                <a:schemeClr val="bg1"/>
              </a:solidFill>
            </a:endParaRPr>
          </a:p>
          <a:p>
            <a:pPr marL="457200" indent="-457200" eaLnBrk="1" hangingPunct="1">
              <a:lnSpc>
                <a:spcPct val="90000"/>
              </a:lnSpc>
              <a:buFontTx/>
              <a:buNone/>
            </a:pPr>
            <a:r>
              <a:rPr lang="en-US" sz="2800" b="1" u="sng" smtClean="0">
                <a:solidFill>
                  <a:schemeClr val="bg1"/>
                </a:solidFill>
              </a:rPr>
              <a:t>Function:</a:t>
            </a:r>
            <a:r>
              <a:rPr lang="en-US" sz="2800" smtClean="0">
                <a:solidFill>
                  <a:schemeClr val="bg1"/>
                </a:solidFill>
              </a:rPr>
              <a:t> </a:t>
            </a:r>
          </a:p>
          <a:p>
            <a:pPr marL="457200" indent="-457200" eaLnBrk="1" hangingPunct="1">
              <a:lnSpc>
                <a:spcPct val="90000"/>
              </a:lnSpc>
            </a:pPr>
            <a:r>
              <a:rPr lang="en-US" sz="2800" smtClean="0">
                <a:solidFill>
                  <a:schemeClr val="bg1"/>
                </a:solidFill>
              </a:rPr>
              <a:t>Part of a plant's vascular system that transports water and minerals from the roots to the rest of the plant</a:t>
            </a:r>
          </a:p>
          <a:p>
            <a:pPr marL="457200" indent="-457200" eaLnBrk="1" hangingPunct="1">
              <a:lnSpc>
                <a:spcPct val="90000"/>
              </a:lnSpc>
              <a:buFontTx/>
              <a:buNone/>
            </a:pPr>
            <a:r>
              <a:rPr lang="en-US" sz="2800" smtClean="0">
                <a:solidFill>
                  <a:schemeClr val="bg1"/>
                </a:solidFill>
              </a:rPr>
              <a:t>	and furnishes support. </a:t>
            </a:r>
          </a:p>
          <a:p>
            <a:pPr marL="457200" indent="-457200" eaLnBrk="1" hangingPunct="1">
              <a:lnSpc>
                <a:spcPct val="90000"/>
              </a:lnSpc>
            </a:pPr>
            <a:r>
              <a:rPr lang="en-US" sz="2800" smtClean="0">
                <a:solidFill>
                  <a:schemeClr val="bg1"/>
                </a:solidFill>
              </a:rPr>
              <a:t>The xylem makes up the major part of a stem or root and the wood of a tree.  </a:t>
            </a:r>
          </a:p>
          <a:p>
            <a:pPr marL="457200" indent="-457200" eaLnBrk="1" hangingPunct="1">
              <a:lnSpc>
                <a:spcPct val="90000"/>
              </a:lnSpc>
            </a:pPr>
            <a:r>
              <a:rPr lang="en-US" sz="2800" smtClean="0">
                <a:solidFill>
                  <a:schemeClr val="bg1"/>
                </a:solidFill>
              </a:rPr>
              <a:t>The xylem consists of special water-conducting</a:t>
            </a:r>
          </a:p>
          <a:p>
            <a:pPr marL="457200" indent="-457200" eaLnBrk="1" hangingPunct="1">
              <a:lnSpc>
                <a:spcPct val="90000"/>
              </a:lnSpc>
              <a:buFontTx/>
              <a:buNone/>
            </a:pPr>
            <a:r>
              <a:rPr lang="en-US" sz="2800" smtClean="0">
                <a:solidFill>
                  <a:schemeClr val="bg1"/>
                </a:solidFill>
              </a:rPr>
              <a:t>	tissues made up mostly of several types of narrow,</a:t>
            </a:r>
          </a:p>
          <a:p>
            <a:pPr marL="457200" indent="-457200" eaLnBrk="1" hangingPunct="1">
              <a:lnSpc>
                <a:spcPct val="90000"/>
              </a:lnSpc>
              <a:buFontTx/>
              <a:buNone/>
            </a:pPr>
            <a:r>
              <a:rPr lang="en-US" sz="2800" smtClean="0">
                <a:solidFill>
                  <a:schemeClr val="bg1"/>
                </a:solidFill>
              </a:rPr>
              <a:t>	long, hollow cells.</a:t>
            </a:r>
          </a:p>
          <a:p>
            <a:pPr marL="457200" indent="-457200" eaLnBrk="1" hangingPunct="1">
              <a:lnSpc>
                <a:spcPct val="90000"/>
              </a:lnSpc>
              <a:buFontTx/>
              <a:buNone/>
            </a:pPr>
            <a:endParaRPr lang="en-US" sz="2800" smtClean="0">
              <a:solidFill>
                <a:schemeClr val="bg1"/>
              </a:solidFill>
            </a:endParaRPr>
          </a:p>
          <a:p>
            <a:pPr marL="457200" indent="-457200" eaLnBrk="1" hangingPunct="1">
              <a:lnSpc>
                <a:spcPct val="90000"/>
              </a:lnSpc>
              <a:buFontTx/>
              <a:buNone/>
            </a:pPr>
            <a:r>
              <a:rPr lang="en-US" sz="2800" smtClean="0">
                <a:solidFill>
                  <a:schemeClr val="bg1"/>
                </a:solidFill>
              </a:rPr>
              <a:t/>
            </a:r>
            <a:br>
              <a:rPr lang="en-US" sz="2800" smtClean="0">
                <a:solidFill>
                  <a:schemeClr val="bg1"/>
                </a:solidFill>
              </a:rPr>
            </a:br>
            <a:endParaRPr lang="en-US" sz="280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0"/>
            <a:ext cx="9144000" cy="1143000"/>
          </a:xfrm>
        </p:spPr>
        <p:txBody>
          <a:bodyPr/>
          <a:lstStyle/>
          <a:p>
            <a:pPr eaLnBrk="1" hangingPunct="1"/>
            <a:r>
              <a:rPr lang="en-US" sz="6600" smtClean="0">
                <a:solidFill>
                  <a:srgbClr val="FFFF00"/>
                </a:solidFill>
              </a:rPr>
              <a:t>Xylem In Plants</a:t>
            </a:r>
          </a:p>
        </p:txBody>
      </p:sp>
      <p:pic>
        <p:nvPicPr>
          <p:cNvPr id="11267" name="Picture 6" descr="8703"/>
          <p:cNvPicPr>
            <a:picLocks noChangeAspect="1" noChangeArrowheads="1"/>
          </p:cNvPicPr>
          <p:nvPr/>
        </p:nvPicPr>
        <p:blipFill>
          <a:blip r:embed="rId2" cstate="print"/>
          <a:srcRect/>
          <a:stretch>
            <a:fillRect/>
          </a:stretch>
        </p:blipFill>
        <p:spPr bwMode="auto">
          <a:xfrm>
            <a:off x="2266950" y="1714500"/>
            <a:ext cx="4610100" cy="3429000"/>
          </a:xfrm>
          <a:prstGeom prst="rect">
            <a:avLst/>
          </a:prstGeom>
          <a:noFill/>
          <a:ln w="9525">
            <a:noFill/>
            <a:miter lim="800000"/>
            <a:headEnd/>
            <a:tailEnd/>
          </a:ln>
        </p:spPr>
      </p:pic>
      <p:sp>
        <p:nvSpPr>
          <p:cNvPr id="11268" name="Rectangle 7"/>
          <p:cNvSpPr>
            <a:spLocks noChangeArrowheads="1"/>
          </p:cNvSpPr>
          <p:nvPr/>
        </p:nvSpPr>
        <p:spPr bwMode="auto">
          <a:xfrm>
            <a:off x="3048000" y="5486400"/>
            <a:ext cx="2978150" cy="366713"/>
          </a:xfrm>
          <a:prstGeom prst="rect">
            <a:avLst/>
          </a:prstGeom>
          <a:noFill/>
          <a:ln w="9525">
            <a:noFill/>
            <a:miter lim="800000"/>
            <a:headEnd/>
            <a:tailEnd/>
          </a:ln>
        </p:spPr>
        <p:txBody>
          <a:bodyPr wrap="none" anchor="ctr">
            <a:spAutoFit/>
          </a:bodyPr>
          <a:lstStyle/>
          <a:p>
            <a:r>
              <a:rPr lang="en-US">
                <a:solidFill>
                  <a:schemeClr val="bg1"/>
                </a:solidFill>
              </a:rPr>
              <a:t>Cross section of oak xylem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677</Words>
  <Application>Microsoft Office PowerPoint</Application>
  <PresentationFormat>On-screen Show (4:3)</PresentationFormat>
  <Paragraphs>71</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Adaptations</vt:lpstr>
      <vt:lpstr>What is an adaptation?</vt:lpstr>
      <vt:lpstr>In your journal…</vt:lpstr>
      <vt:lpstr>In your journal…</vt:lpstr>
      <vt:lpstr>3 Need-to-Know Examples of Internal Adaptations</vt:lpstr>
      <vt:lpstr>Gills in Fish </vt:lpstr>
      <vt:lpstr>Gills in Fish </vt:lpstr>
      <vt:lpstr>Xylem In Plants</vt:lpstr>
      <vt:lpstr>Xylem In Plants</vt:lpstr>
      <vt:lpstr>Xylem In Plants</vt:lpstr>
      <vt:lpstr>Hollow Bones in Birds</vt:lpstr>
      <vt:lpstr>Hollow Bones in Birds</vt:lpstr>
      <vt:lpstr>Hollow Bones in Birds</vt:lpstr>
      <vt:lpstr>Internal Adaptations of an Archer Fish</vt:lpstr>
      <vt:lpstr>Slide 15</vt:lpstr>
      <vt:lpstr>Slide 16</vt:lpstr>
      <vt:lpstr>Slide 17</vt:lpstr>
      <vt:lpstr>Slide 18</vt:lpstr>
      <vt:lpstr>Slide 19</vt:lpstr>
      <vt:lpstr>Click on the picture below to watch a video of the amazing archer fish.</vt:lpstr>
      <vt:lpstr>Freshwater &amp; Saltwater Living</vt:lpstr>
      <vt:lpstr>Slide 22</vt:lpstr>
      <vt:lpstr>Slide 23</vt:lpstr>
      <vt:lpstr>Slide 24</vt:lpstr>
    </vt:vector>
  </TitlesOfParts>
  <Company>IISD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Amazing Archerfish</dc:title>
  <cp:lastModifiedBy>J Rios</cp:lastModifiedBy>
  <cp:revision>24</cp:revision>
  <dcterms:created xsi:type="dcterms:W3CDTF">2010-04-13T05:10:49Z</dcterms:created>
  <dcterms:modified xsi:type="dcterms:W3CDTF">2013-01-29T19:13:33Z</dcterms:modified>
</cp:coreProperties>
</file>